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51"/>
  </p:notesMasterIdLst>
  <p:handoutMasterIdLst>
    <p:handoutMasterId r:id="rId52"/>
  </p:handoutMasterIdLst>
  <p:sldIdLst>
    <p:sldId id="292" r:id="rId2"/>
    <p:sldId id="293" r:id="rId3"/>
    <p:sldId id="294" r:id="rId4"/>
    <p:sldId id="295" r:id="rId5"/>
    <p:sldId id="257" r:id="rId6"/>
    <p:sldId id="286" r:id="rId7"/>
    <p:sldId id="287" r:id="rId8"/>
    <p:sldId id="296" r:id="rId9"/>
    <p:sldId id="298" r:id="rId10"/>
    <p:sldId id="316" r:id="rId11"/>
    <p:sldId id="322" r:id="rId12"/>
    <p:sldId id="315" r:id="rId13"/>
    <p:sldId id="297" r:id="rId14"/>
    <p:sldId id="258" r:id="rId15"/>
    <p:sldId id="259" r:id="rId16"/>
    <p:sldId id="323" r:id="rId17"/>
    <p:sldId id="260" r:id="rId18"/>
    <p:sldId id="261" r:id="rId19"/>
    <p:sldId id="275" r:id="rId20"/>
    <p:sldId id="276" r:id="rId21"/>
    <p:sldId id="305" r:id="rId22"/>
    <p:sldId id="272" r:id="rId23"/>
    <p:sldId id="273" r:id="rId24"/>
    <p:sldId id="274" r:id="rId25"/>
    <p:sldId id="304" r:id="rId26"/>
    <p:sldId id="317" r:id="rId27"/>
    <p:sldId id="318" r:id="rId28"/>
    <p:sldId id="263" r:id="rId29"/>
    <p:sldId id="302" r:id="rId30"/>
    <p:sldId id="321" r:id="rId31"/>
    <p:sldId id="289" r:id="rId32"/>
    <p:sldId id="307" r:id="rId33"/>
    <p:sldId id="313" r:id="rId34"/>
    <p:sldId id="314" r:id="rId35"/>
    <p:sldId id="309" r:id="rId36"/>
    <p:sldId id="310" r:id="rId37"/>
    <p:sldId id="311" r:id="rId38"/>
    <p:sldId id="312" r:id="rId39"/>
    <p:sldId id="324" r:id="rId40"/>
    <p:sldId id="268" r:id="rId41"/>
    <p:sldId id="279" r:id="rId42"/>
    <p:sldId id="280" r:id="rId43"/>
    <p:sldId id="281" r:id="rId44"/>
    <p:sldId id="282" r:id="rId45"/>
    <p:sldId id="270" r:id="rId46"/>
    <p:sldId id="267" r:id="rId47"/>
    <p:sldId id="269" r:id="rId48"/>
    <p:sldId id="320" r:id="rId49"/>
    <p:sldId id="271" r:id="rId50"/>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94" autoAdjust="0"/>
    <p:restoredTop sz="94660"/>
  </p:normalViewPr>
  <p:slideViewPr>
    <p:cSldViewPr>
      <p:cViewPr varScale="1">
        <p:scale>
          <a:sx n="78" d="100"/>
          <a:sy n="78" d="100"/>
        </p:scale>
        <p:origin x="-269"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3041967" cy="465296"/>
          </a:xfrm>
          <a:prstGeom prst="rect">
            <a:avLst/>
          </a:prstGeom>
        </p:spPr>
        <p:txBody>
          <a:bodyPr vert="horz" lIns="92377" tIns="46191" rIns="92377" bIns="46191" rtlCol="0"/>
          <a:lstStyle>
            <a:lvl1pPr algn="l">
              <a:defRPr sz="1200"/>
            </a:lvl1pPr>
          </a:lstStyle>
          <a:p>
            <a:endParaRPr lang="en-US" dirty="0"/>
          </a:p>
        </p:txBody>
      </p:sp>
      <p:sp>
        <p:nvSpPr>
          <p:cNvPr id="3" name="Date Placeholder 2"/>
          <p:cNvSpPr>
            <a:spLocks noGrp="1"/>
          </p:cNvSpPr>
          <p:nvPr>
            <p:ph type="dt" sz="quarter" idx="1"/>
          </p:nvPr>
        </p:nvSpPr>
        <p:spPr>
          <a:xfrm>
            <a:off x="3976337" y="2"/>
            <a:ext cx="3041967" cy="465296"/>
          </a:xfrm>
          <a:prstGeom prst="rect">
            <a:avLst/>
          </a:prstGeom>
        </p:spPr>
        <p:txBody>
          <a:bodyPr vert="horz" lIns="92377" tIns="46191" rIns="92377" bIns="46191" rtlCol="0"/>
          <a:lstStyle>
            <a:lvl1pPr algn="r">
              <a:defRPr sz="1200"/>
            </a:lvl1pPr>
          </a:lstStyle>
          <a:p>
            <a:fld id="{F0B4FA61-E9FF-437A-9A06-F6B2CFE1F3C1}" type="datetimeFigureOut">
              <a:rPr lang="en-US" smtClean="0"/>
              <a:t>2/15/2013</a:t>
            </a:fld>
            <a:endParaRPr lang="en-US" dirty="0"/>
          </a:p>
        </p:txBody>
      </p:sp>
      <p:sp>
        <p:nvSpPr>
          <p:cNvPr id="4" name="Footer Placeholder 3"/>
          <p:cNvSpPr>
            <a:spLocks noGrp="1"/>
          </p:cNvSpPr>
          <p:nvPr>
            <p:ph type="ftr" sz="quarter" idx="2"/>
          </p:nvPr>
        </p:nvSpPr>
        <p:spPr>
          <a:xfrm>
            <a:off x="3" y="8839016"/>
            <a:ext cx="3041967" cy="465296"/>
          </a:xfrm>
          <a:prstGeom prst="rect">
            <a:avLst/>
          </a:prstGeom>
        </p:spPr>
        <p:txBody>
          <a:bodyPr vert="horz" lIns="92377" tIns="46191" rIns="92377" bIns="4619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6337" y="8839016"/>
            <a:ext cx="3041967" cy="465296"/>
          </a:xfrm>
          <a:prstGeom prst="rect">
            <a:avLst/>
          </a:prstGeom>
        </p:spPr>
        <p:txBody>
          <a:bodyPr vert="horz" lIns="92377" tIns="46191" rIns="92377" bIns="46191" rtlCol="0" anchor="b"/>
          <a:lstStyle>
            <a:lvl1pPr algn="r">
              <a:defRPr sz="1200"/>
            </a:lvl1pPr>
          </a:lstStyle>
          <a:p>
            <a:fld id="{B9514937-B693-488F-AEB5-55B9B71D4864}" type="slidenum">
              <a:rPr lang="en-US" smtClean="0"/>
              <a:t>‹#›</a:t>
            </a:fld>
            <a:endParaRPr lang="en-US" dirty="0"/>
          </a:p>
        </p:txBody>
      </p:sp>
    </p:spTree>
    <p:extLst>
      <p:ext uri="{BB962C8B-B14F-4D97-AF65-F5344CB8AC3E}">
        <p14:creationId xmlns:p14="http://schemas.microsoft.com/office/powerpoint/2010/main" val="1301771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1494" cy="464979"/>
          </a:xfrm>
          <a:prstGeom prst="rect">
            <a:avLst/>
          </a:prstGeom>
        </p:spPr>
        <p:txBody>
          <a:bodyPr vert="horz" lIns="91210" tIns="45607" rIns="91210" bIns="45607" rtlCol="0"/>
          <a:lstStyle>
            <a:lvl1pPr algn="l">
              <a:defRPr sz="1200"/>
            </a:lvl1pPr>
          </a:lstStyle>
          <a:p>
            <a:endParaRPr lang="en-US" dirty="0"/>
          </a:p>
        </p:txBody>
      </p:sp>
      <p:sp>
        <p:nvSpPr>
          <p:cNvPr id="3" name="Date Placeholder 2"/>
          <p:cNvSpPr>
            <a:spLocks noGrp="1"/>
          </p:cNvSpPr>
          <p:nvPr>
            <p:ph type="dt" idx="1"/>
          </p:nvPr>
        </p:nvSpPr>
        <p:spPr>
          <a:xfrm>
            <a:off x="3976854" y="1"/>
            <a:ext cx="3041493" cy="464979"/>
          </a:xfrm>
          <a:prstGeom prst="rect">
            <a:avLst/>
          </a:prstGeom>
        </p:spPr>
        <p:txBody>
          <a:bodyPr vert="horz" lIns="91210" tIns="45607" rIns="91210" bIns="45607" rtlCol="0"/>
          <a:lstStyle>
            <a:lvl1pPr algn="r">
              <a:defRPr sz="1200"/>
            </a:lvl1pPr>
          </a:lstStyle>
          <a:p>
            <a:fld id="{7D1AA7B8-3C1D-41A1-A20A-F31CA62316B9}" type="datetimeFigureOut">
              <a:rPr lang="en-US" smtClean="0"/>
              <a:t>2/15/2013</a:t>
            </a:fld>
            <a:endParaRPr lang="en-US" dirty="0"/>
          </a:p>
        </p:txBody>
      </p:sp>
      <p:sp>
        <p:nvSpPr>
          <p:cNvPr id="4" name="Slide Image Placeholder 3"/>
          <p:cNvSpPr>
            <a:spLocks noGrp="1" noRot="1" noChangeAspect="1"/>
          </p:cNvSpPr>
          <p:nvPr>
            <p:ph type="sldImg" idx="2"/>
          </p:nvPr>
        </p:nvSpPr>
        <p:spPr>
          <a:xfrm>
            <a:off x="1184275" y="696913"/>
            <a:ext cx="4652963" cy="3489325"/>
          </a:xfrm>
          <a:prstGeom prst="rect">
            <a:avLst/>
          </a:prstGeom>
          <a:noFill/>
          <a:ln w="12700">
            <a:solidFill>
              <a:prstClr val="black"/>
            </a:solidFill>
          </a:ln>
        </p:spPr>
        <p:txBody>
          <a:bodyPr vert="horz" lIns="91210" tIns="45607" rIns="91210" bIns="45607" rtlCol="0" anchor="ctr"/>
          <a:lstStyle/>
          <a:p>
            <a:endParaRPr lang="en-US" dirty="0"/>
          </a:p>
        </p:txBody>
      </p:sp>
      <p:sp>
        <p:nvSpPr>
          <p:cNvPr id="5" name="Notes Placeholder 4"/>
          <p:cNvSpPr>
            <a:spLocks noGrp="1"/>
          </p:cNvSpPr>
          <p:nvPr>
            <p:ph type="body" sz="quarter" idx="3"/>
          </p:nvPr>
        </p:nvSpPr>
        <p:spPr>
          <a:xfrm>
            <a:off x="701521" y="4419680"/>
            <a:ext cx="5616889" cy="4187983"/>
          </a:xfrm>
          <a:prstGeom prst="rect">
            <a:avLst/>
          </a:prstGeom>
        </p:spPr>
        <p:txBody>
          <a:bodyPr vert="horz" lIns="91210" tIns="45607" rIns="91210" bIns="4560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361"/>
            <a:ext cx="3041494" cy="464979"/>
          </a:xfrm>
          <a:prstGeom prst="rect">
            <a:avLst/>
          </a:prstGeom>
        </p:spPr>
        <p:txBody>
          <a:bodyPr vert="horz" lIns="91210" tIns="45607" rIns="91210" bIns="4560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6854" y="8839361"/>
            <a:ext cx="3041493" cy="464979"/>
          </a:xfrm>
          <a:prstGeom prst="rect">
            <a:avLst/>
          </a:prstGeom>
        </p:spPr>
        <p:txBody>
          <a:bodyPr vert="horz" lIns="91210" tIns="45607" rIns="91210" bIns="45607" rtlCol="0" anchor="b"/>
          <a:lstStyle>
            <a:lvl1pPr algn="r">
              <a:defRPr sz="1200"/>
            </a:lvl1pPr>
          </a:lstStyle>
          <a:p>
            <a:fld id="{93E2C0CC-5793-4D0C-BC13-3018B8D65EC5}" type="slidenum">
              <a:rPr lang="en-US" smtClean="0"/>
              <a:t>‹#›</a:t>
            </a:fld>
            <a:endParaRPr lang="en-US" dirty="0"/>
          </a:p>
        </p:txBody>
      </p:sp>
    </p:spTree>
    <p:extLst>
      <p:ext uri="{BB962C8B-B14F-4D97-AF65-F5344CB8AC3E}">
        <p14:creationId xmlns:p14="http://schemas.microsoft.com/office/powerpoint/2010/main" val="3414930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1</a:t>
            </a:fld>
            <a:endParaRPr lang="en-US" dirty="0"/>
          </a:p>
        </p:txBody>
      </p:sp>
    </p:spTree>
    <p:extLst>
      <p:ext uri="{BB962C8B-B14F-4D97-AF65-F5344CB8AC3E}">
        <p14:creationId xmlns:p14="http://schemas.microsoft.com/office/powerpoint/2010/main" val="3344361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 Everyone</a:t>
            </a:r>
            <a:r>
              <a:rPr lang="en-US" baseline="0" dirty="0" smtClean="0"/>
              <a:t> would use the same terminology to describe SLPs and support personnel</a:t>
            </a:r>
          </a:p>
          <a:p>
            <a:r>
              <a:rPr lang="en-US" baseline="0" dirty="0" smtClean="0"/>
              <a:t>3. Here is the rough draft of a framework that was developed by summit participants</a:t>
            </a:r>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10</a:t>
            </a:fld>
            <a:endParaRPr lang="en-US" dirty="0"/>
          </a:p>
        </p:txBody>
      </p:sp>
    </p:spTree>
    <p:extLst>
      <p:ext uri="{BB962C8B-B14F-4D97-AF65-F5344CB8AC3E}">
        <p14:creationId xmlns:p14="http://schemas.microsoft.com/office/powerpoint/2010/main" val="18187890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E2C0CC-5793-4D0C-BC13-3018B8D65EC5}" type="slidenum">
              <a:rPr lang="en-US" smtClean="0"/>
              <a:t>11</a:t>
            </a:fld>
            <a:endParaRPr lang="en-US" dirty="0"/>
          </a:p>
        </p:txBody>
      </p:sp>
    </p:spTree>
    <p:extLst>
      <p:ext uri="{BB962C8B-B14F-4D97-AF65-F5344CB8AC3E}">
        <p14:creationId xmlns:p14="http://schemas.microsoft.com/office/powerpoint/2010/main" val="32395287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Later in the</a:t>
            </a:r>
            <a:r>
              <a:rPr lang="en-US" baseline="0" dirty="0" smtClean="0"/>
              <a:t> presentation I will discuss the recommendation approved by the board and the results of those activities</a:t>
            </a:r>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12</a:t>
            </a:fld>
            <a:endParaRPr lang="en-US" dirty="0"/>
          </a:p>
        </p:txBody>
      </p:sp>
    </p:spTree>
    <p:extLst>
      <p:ext uri="{BB962C8B-B14F-4D97-AF65-F5344CB8AC3E}">
        <p14:creationId xmlns:p14="http://schemas.microsoft.com/office/powerpoint/2010/main" val="18798365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13</a:t>
            </a:fld>
            <a:endParaRPr lang="en-US" dirty="0"/>
          </a:p>
        </p:txBody>
      </p:sp>
    </p:spTree>
    <p:extLst>
      <p:ext uri="{BB962C8B-B14F-4D97-AF65-F5344CB8AC3E}">
        <p14:creationId xmlns:p14="http://schemas.microsoft.com/office/powerpoint/2010/main" val="8432237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14</a:t>
            </a:fld>
            <a:endParaRPr lang="en-US" dirty="0"/>
          </a:p>
        </p:txBody>
      </p:sp>
    </p:spTree>
    <p:extLst>
      <p:ext uri="{BB962C8B-B14F-4D97-AF65-F5344CB8AC3E}">
        <p14:creationId xmlns:p14="http://schemas.microsoft.com/office/powerpoint/2010/main" val="26608082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15</a:t>
            </a:fld>
            <a:endParaRPr lang="en-US" dirty="0"/>
          </a:p>
        </p:txBody>
      </p:sp>
    </p:spTree>
    <p:extLst>
      <p:ext uri="{BB962C8B-B14F-4D97-AF65-F5344CB8AC3E}">
        <p14:creationId xmlns:p14="http://schemas.microsoft.com/office/powerpoint/2010/main" val="32396418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E2C0CC-5793-4D0C-BC13-3018B8D65EC5}" type="slidenum">
              <a:rPr lang="en-US" smtClean="0"/>
              <a:t>16</a:t>
            </a:fld>
            <a:endParaRPr lang="en-US" dirty="0"/>
          </a:p>
        </p:txBody>
      </p:sp>
    </p:spTree>
    <p:extLst>
      <p:ext uri="{BB962C8B-B14F-4D97-AF65-F5344CB8AC3E}">
        <p14:creationId xmlns:p14="http://schemas.microsoft.com/office/powerpoint/2010/main" val="42197994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Majority used in school settings; Audiology</a:t>
            </a:r>
            <a:r>
              <a:rPr lang="en-US" baseline="0" dirty="0" smtClean="0"/>
              <a:t> assistants in industry ( hearing conservation) and the VA</a:t>
            </a:r>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17</a:t>
            </a:fld>
            <a:endParaRPr lang="en-US" dirty="0"/>
          </a:p>
        </p:txBody>
      </p:sp>
    </p:spTree>
    <p:extLst>
      <p:ext uri="{BB962C8B-B14F-4D97-AF65-F5344CB8AC3E}">
        <p14:creationId xmlns:p14="http://schemas.microsoft.com/office/powerpoint/2010/main" val="39868529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18</a:t>
            </a:fld>
            <a:endParaRPr lang="en-US" dirty="0"/>
          </a:p>
        </p:txBody>
      </p:sp>
    </p:spTree>
    <p:extLst>
      <p:ext uri="{BB962C8B-B14F-4D97-AF65-F5344CB8AC3E}">
        <p14:creationId xmlns:p14="http://schemas.microsoft.com/office/powerpoint/2010/main" val="42235586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19</a:t>
            </a:fld>
            <a:endParaRPr lang="en-US" dirty="0"/>
          </a:p>
        </p:txBody>
      </p:sp>
    </p:spTree>
    <p:extLst>
      <p:ext uri="{BB962C8B-B14F-4D97-AF65-F5344CB8AC3E}">
        <p14:creationId xmlns:p14="http://schemas.microsoft.com/office/powerpoint/2010/main" val="378180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2</a:t>
            </a:fld>
            <a:endParaRPr lang="en-US" dirty="0"/>
          </a:p>
        </p:txBody>
      </p:sp>
    </p:spTree>
    <p:extLst>
      <p:ext uri="{BB962C8B-B14F-4D97-AF65-F5344CB8AC3E}">
        <p14:creationId xmlns:p14="http://schemas.microsoft.com/office/powerpoint/2010/main" val="34554168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20</a:t>
            </a:fld>
            <a:endParaRPr lang="en-US" dirty="0"/>
          </a:p>
        </p:txBody>
      </p:sp>
    </p:spTree>
    <p:extLst>
      <p:ext uri="{BB962C8B-B14F-4D97-AF65-F5344CB8AC3E}">
        <p14:creationId xmlns:p14="http://schemas.microsoft.com/office/powerpoint/2010/main" val="11979967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 items in the scope of practice for SLPAs have been proposed-</a:t>
            </a:r>
          </a:p>
          <a:p>
            <a:r>
              <a:rPr lang="en-US" dirty="0"/>
              <a:t>1. Reduction from three to two for the number of full time SLPAs that may be supervised.  This number is for full time equivalent.  The committee was most concerned about the time required for supervision and felt, for example, that you could still have four individual SLPAs as long as they don’t take up more than 2 full time equivalent time wise.</a:t>
            </a:r>
          </a:p>
          <a:p>
            <a:r>
              <a:rPr lang="en-US" dirty="0"/>
              <a:t>2. Addition of telepractice as one of the practice settings.</a:t>
            </a:r>
          </a:p>
          <a:p>
            <a:r>
              <a:rPr lang="en-US" dirty="0"/>
              <a:t>The scope has been sent out for select peer review and will go out for wide spread peer review as soon as the select peer review ends.  ASHA’s Board of Directors will review comments from peer review.  The final version of the scope will be posted on the ASHA web site by the end of the </a:t>
            </a:r>
            <a:r>
              <a:rPr lang="en-US" dirty="0" smtClean="0"/>
              <a:t>year</a:t>
            </a:r>
            <a:r>
              <a:rPr lang="en-US" baseline="0" dirty="0" smtClean="0"/>
              <a:t> and will become practice policy of the association</a:t>
            </a:r>
            <a:endParaRPr lang="en-US" dirty="0"/>
          </a:p>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21</a:t>
            </a:fld>
            <a:endParaRPr lang="en-US" dirty="0"/>
          </a:p>
        </p:txBody>
      </p:sp>
    </p:spTree>
    <p:extLst>
      <p:ext uri="{BB962C8B-B14F-4D97-AF65-F5344CB8AC3E}">
        <p14:creationId xmlns:p14="http://schemas.microsoft.com/office/powerpoint/2010/main" val="14555519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22</a:t>
            </a:fld>
            <a:endParaRPr lang="en-US" dirty="0"/>
          </a:p>
        </p:txBody>
      </p:sp>
    </p:spTree>
    <p:extLst>
      <p:ext uri="{BB962C8B-B14F-4D97-AF65-F5344CB8AC3E}">
        <p14:creationId xmlns:p14="http://schemas.microsoft.com/office/powerpoint/2010/main" val="11242312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23</a:t>
            </a:fld>
            <a:endParaRPr lang="en-US" dirty="0"/>
          </a:p>
        </p:txBody>
      </p:sp>
    </p:spTree>
    <p:extLst>
      <p:ext uri="{BB962C8B-B14F-4D97-AF65-F5344CB8AC3E}">
        <p14:creationId xmlns:p14="http://schemas.microsoft.com/office/powerpoint/2010/main" val="11092547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24</a:t>
            </a:fld>
            <a:endParaRPr lang="en-US" dirty="0"/>
          </a:p>
        </p:txBody>
      </p:sp>
    </p:spTree>
    <p:extLst>
      <p:ext uri="{BB962C8B-B14F-4D97-AF65-F5344CB8AC3E}">
        <p14:creationId xmlns:p14="http://schemas.microsoft.com/office/powerpoint/2010/main" val="39524081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Recent surveys suggest that ASHA</a:t>
            </a:r>
            <a:r>
              <a:rPr lang="en-US" baseline="0" dirty="0" smtClean="0"/>
              <a:t> certified SLPs supervise approximately 17,000 SLPAs</a:t>
            </a:r>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25</a:t>
            </a:fld>
            <a:endParaRPr lang="en-US" dirty="0"/>
          </a:p>
        </p:txBody>
      </p:sp>
    </p:spTree>
    <p:extLst>
      <p:ext uri="{BB962C8B-B14F-4D97-AF65-F5344CB8AC3E}">
        <p14:creationId xmlns:p14="http://schemas.microsoft.com/office/powerpoint/2010/main" val="25195585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Does anyone know of any insurers in SD</a:t>
            </a:r>
            <a:r>
              <a:rPr lang="en-US" baseline="0" dirty="0" smtClean="0"/>
              <a:t> that reimburse for SLPA services?</a:t>
            </a:r>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26</a:t>
            </a:fld>
            <a:endParaRPr lang="en-US" dirty="0"/>
          </a:p>
        </p:txBody>
      </p:sp>
    </p:spTree>
    <p:extLst>
      <p:ext uri="{BB962C8B-B14F-4D97-AF65-F5344CB8AC3E}">
        <p14:creationId xmlns:p14="http://schemas.microsoft.com/office/powerpoint/2010/main" val="1070323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Oklahoma, state rules specify that an SLPA can bill Medicaid for services only if the SLPA is employed by an SLP.  School-based SLPAs can’t participate in Medicaid because they are employed by a school or district.</a:t>
            </a:r>
          </a:p>
          <a:p>
            <a:r>
              <a:rPr lang="en-US" dirty="0"/>
              <a:t>The OK. SLH Association collected info. from ASHA and other states on Medicaid policies that allow billing by SLPA under the license, direction, and supervision of qualified SLPs.</a:t>
            </a:r>
          </a:p>
          <a:p>
            <a:r>
              <a:rPr lang="en-US" dirty="0"/>
              <a:t>They shared the info. with the OK Health Care Authority who, after a series of meetings, indicated they anticipate the change will be approved and implemented by June, 2013.</a:t>
            </a:r>
          </a:p>
          <a:p>
            <a:r>
              <a:rPr lang="en-US" dirty="0"/>
              <a:t>OSHA is seeking similar changes for the prohibition on Medicaid reimbursement for services provided by student clinicians working under the license of supervising SLPs in public schools.    Medicaid will reimburse for services provided by graduate students interning under the license of the supervising SLP in other practicum sites.  </a:t>
            </a:r>
          </a:p>
          <a:p>
            <a:r>
              <a:rPr lang="en-US" dirty="0"/>
              <a:t>OSHA leaders sought and received support from OK graduate SLP training programs, which wrote letters of support for the rule change to the OK Health Care Authority Medicaid Reimbursement Committee.  If approved, the change will  take effect June, 2013. </a:t>
            </a:r>
            <a:endParaRPr lang="en-US" dirty="0" smtClean="0"/>
          </a:p>
          <a:p>
            <a:endParaRPr lang="en-US" dirty="0" smtClean="0"/>
          </a:p>
          <a:p>
            <a:r>
              <a:rPr lang="en-US" dirty="0" smtClean="0"/>
              <a:t>Does SD Medicaid pay for SLPA services?</a:t>
            </a:r>
            <a:endParaRPr lang="en-US" dirty="0"/>
          </a:p>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27</a:t>
            </a:fld>
            <a:endParaRPr lang="en-US" dirty="0"/>
          </a:p>
        </p:txBody>
      </p:sp>
    </p:spTree>
    <p:extLst>
      <p:ext uri="{BB962C8B-B14F-4D97-AF65-F5344CB8AC3E}">
        <p14:creationId xmlns:p14="http://schemas.microsoft.com/office/powerpoint/2010/main" val="13926872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28</a:t>
            </a:fld>
            <a:endParaRPr lang="en-US" dirty="0"/>
          </a:p>
        </p:txBody>
      </p:sp>
    </p:spTree>
    <p:extLst>
      <p:ext uri="{BB962C8B-B14F-4D97-AF65-F5344CB8AC3E}">
        <p14:creationId xmlns:p14="http://schemas.microsoft.com/office/powerpoint/2010/main" val="353422856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ASHA has much</a:t>
            </a:r>
            <a:r>
              <a:rPr lang="en-US" baseline="0" dirty="0" smtClean="0"/>
              <a:t> information on a variety of topics on the ASHA web site. Unfortunately, with such a wealth of information it is often hard to find what you are looking for. Also there are so many documents (practice and policy) and information in such areas as health care and education  is rapidly changing that it is hard for ASHA to keep information up to date.</a:t>
            </a:r>
          </a:p>
          <a:p>
            <a:r>
              <a:rPr lang="en-US" baseline="0" dirty="0" smtClean="0"/>
              <a:t>As a result ASHA has created a Practice Resource Project. In areas where there is much information scattered around the website, the PRP will help us gather all of the relevant information we have on one topic and although us to determine what is current out of date and needs revision or needs to be discarded. It also allows us to see what additional resources need to be developed.  Each topic area will have a template based on practice vs. professional issues with a main description page and links to other resources, EBP, evidence and prevalence etc. We in state advocacy are involved in a number of these PRPs including the one described above on SLPAs</a:t>
            </a:r>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29</a:t>
            </a:fld>
            <a:endParaRPr lang="en-US" dirty="0"/>
          </a:p>
        </p:txBody>
      </p:sp>
    </p:spTree>
    <p:extLst>
      <p:ext uri="{BB962C8B-B14F-4D97-AF65-F5344CB8AC3E}">
        <p14:creationId xmlns:p14="http://schemas.microsoft.com/office/powerpoint/2010/main" val="3207870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3</a:t>
            </a:fld>
            <a:endParaRPr lang="en-US" dirty="0"/>
          </a:p>
        </p:txBody>
      </p:sp>
    </p:spTree>
    <p:extLst>
      <p:ext uri="{BB962C8B-B14F-4D97-AF65-F5344CB8AC3E}">
        <p14:creationId xmlns:p14="http://schemas.microsoft.com/office/powerpoint/2010/main" val="369326732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E2C0CC-5793-4D0C-BC13-3018B8D65EC5}" type="slidenum">
              <a:rPr lang="en-US" smtClean="0"/>
              <a:t>30</a:t>
            </a:fld>
            <a:endParaRPr lang="en-US" dirty="0"/>
          </a:p>
        </p:txBody>
      </p:sp>
    </p:spTree>
    <p:extLst>
      <p:ext uri="{BB962C8B-B14F-4D97-AF65-F5344CB8AC3E}">
        <p14:creationId xmlns:p14="http://schemas.microsoft.com/office/powerpoint/2010/main" val="24267430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31</a:t>
            </a:fld>
            <a:endParaRPr lang="en-US" dirty="0"/>
          </a:p>
        </p:txBody>
      </p:sp>
    </p:spTree>
    <p:extLst>
      <p:ext uri="{BB962C8B-B14F-4D97-AF65-F5344CB8AC3E}">
        <p14:creationId xmlns:p14="http://schemas.microsoft.com/office/powerpoint/2010/main" val="17799292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ASHA’s Board of Directors approved the development of model regulatory language for SLPAs and Audiology Assistants.  This was one of the recommendations emerging from last year’s summit.</a:t>
            </a:r>
          </a:p>
          <a:p>
            <a:endParaRPr lang="en-US" dirty="0"/>
          </a:p>
          <a:p>
            <a:r>
              <a:rPr lang="en-US" dirty="0"/>
              <a:t>Audiology Assistants Requirements – High School Diploma or equivalent</a:t>
            </a:r>
          </a:p>
          <a:p>
            <a:r>
              <a:rPr lang="en-US" dirty="0"/>
              <a:t>SLPA Requirements -  Associate’s degree or bachelor’s degree with an emphasis in speech-language pathology from an accredited educational institution plus a minimum of 100 clock hours of supervised clinical experience at the educational institution or during the first year of employment.</a:t>
            </a:r>
          </a:p>
          <a:p>
            <a:endParaRPr lang="en-US" dirty="0"/>
          </a:p>
          <a:p>
            <a:r>
              <a:rPr lang="en-US" dirty="0"/>
              <a:t>Continuing Ed. is using requirements that we use for the rest of the profession.</a:t>
            </a:r>
          </a:p>
          <a:p>
            <a:endParaRPr lang="en-US" dirty="0"/>
          </a:p>
          <a:p>
            <a:r>
              <a:rPr lang="en-US" dirty="0"/>
              <a:t>This information is now available in the state section of the web. </a:t>
            </a:r>
          </a:p>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32</a:t>
            </a:fld>
            <a:endParaRPr lang="en-US" dirty="0"/>
          </a:p>
        </p:txBody>
      </p:sp>
    </p:spTree>
    <p:extLst>
      <p:ext uri="{BB962C8B-B14F-4D97-AF65-F5344CB8AC3E}">
        <p14:creationId xmlns:p14="http://schemas.microsoft.com/office/powerpoint/2010/main" val="365280357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33</a:t>
            </a:fld>
            <a:endParaRPr lang="en-US" dirty="0"/>
          </a:p>
        </p:txBody>
      </p:sp>
    </p:spTree>
    <p:extLst>
      <p:ext uri="{BB962C8B-B14F-4D97-AF65-F5344CB8AC3E}">
        <p14:creationId xmlns:p14="http://schemas.microsoft.com/office/powerpoint/2010/main" val="379187092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34</a:t>
            </a:fld>
            <a:endParaRPr lang="en-US" dirty="0"/>
          </a:p>
        </p:txBody>
      </p:sp>
    </p:spTree>
    <p:extLst>
      <p:ext uri="{BB962C8B-B14F-4D97-AF65-F5344CB8AC3E}">
        <p14:creationId xmlns:p14="http://schemas.microsoft.com/office/powerpoint/2010/main" val="167900316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35</a:t>
            </a:fld>
            <a:endParaRPr lang="en-US" dirty="0"/>
          </a:p>
        </p:txBody>
      </p:sp>
    </p:spTree>
    <p:extLst>
      <p:ext uri="{BB962C8B-B14F-4D97-AF65-F5344CB8AC3E}">
        <p14:creationId xmlns:p14="http://schemas.microsoft.com/office/powerpoint/2010/main" val="369624721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36</a:t>
            </a:fld>
            <a:endParaRPr lang="en-US" dirty="0"/>
          </a:p>
        </p:txBody>
      </p:sp>
    </p:spTree>
    <p:extLst>
      <p:ext uri="{BB962C8B-B14F-4D97-AF65-F5344CB8AC3E}">
        <p14:creationId xmlns:p14="http://schemas.microsoft.com/office/powerpoint/2010/main" val="426178705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37</a:t>
            </a:fld>
            <a:endParaRPr lang="en-US" dirty="0"/>
          </a:p>
        </p:txBody>
      </p:sp>
    </p:spTree>
    <p:extLst>
      <p:ext uri="{BB962C8B-B14F-4D97-AF65-F5344CB8AC3E}">
        <p14:creationId xmlns:p14="http://schemas.microsoft.com/office/powerpoint/2010/main" val="281384407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38</a:t>
            </a:fld>
            <a:endParaRPr lang="en-US" dirty="0"/>
          </a:p>
        </p:txBody>
      </p:sp>
    </p:spTree>
    <p:extLst>
      <p:ext uri="{BB962C8B-B14F-4D97-AF65-F5344CB8AC3E}">
        <p14:creationId xmlns:p14="http://schemas.microsoft.com/office/powerpoint/2010/main" val="116616388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40</a:t>
            </a:fld>
            <a:endParaRPr lang="en-US" dirty="0"/>
          </a:p>
        </p:txBody>
      </p:sp>
    </p:spTree>
    <p:extLst>
      <p:ext uri="{BB962C8B-B14F-4D97-AF65-F5344CB8AC3E}">
        <p14:creationId xmlns:p14="http://schemas.microsoft.com/office/powerpoint/2010/main" val="13968494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job is to assist</a:t>
            </a:r>
            <a:r>
              <a:rPr lang="en-US" baseline="0" dirty="0" smtClean="0"/>
              <a:t> state within our regions with legislative and regulatory issues, association issues including leadership succession and volunteer recruitment and provisions of ASHA resources, trends, and national perspective. We also want to serve as your “go to” person at the National Office so that you as leaders and members won’t have to wait or be referred around the office , but will be able to contact us directly ( direct line is on my business card) and if we can’t answer your questions, we will find the correct person in the office who can.</a:t>
            </a:r>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4</a:t>
            </a:fld>
            <a:endParaRPr lang="en-US" dirty="0"/>
          </a:p>
        </p:txBody>
      </p:sp>
    </p:spTree>
    <p:extLst>
      <p:ext uri="{BB962C8B-B14F-4D97-AF65-F5344CB8AC3E}">
        <p14:creationId xmlns:p14="http://schemas.microsoft.com/office/powerpoint/2010/main" val="51923491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ASHA</a:t>
            </a:r>
            <a:r>
              <a:rPr lang="en-US" baseline="0" dirty="0" smtClean="0"/>
              <a:t> completed a nationwide survey of SLP supervisors and practicing SLPAs and do you know what the two most important things that SLPAs wanted in an affiliation with ASHA?</a:t>
            </a:r>
          </a:p>
          <a:p>
            <a:r>
              <a:rPr lang="en-US" baseline="0" dirty="0" smtClean="0"/>
              <a:t>Networking and the feeling of some place to belong</a:t>
            </a:r>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41</a:t>
            </a:fld>
            <a:endParaRPr lang="en-US" dirty="0"/>
          </a:p>
        </p:txBody>
      </p:sp>
    </p:spTree>
    <p:extLst>
      <p:ext uri="{BB962C8B-B14F-4D97-AF65-F5344CB8AC3E}">
        <p14:creationId xmlns:p14="http://schemas.microsoft.com/office/powerpoint/2010/main" val="426968779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42</a:t>
            </a:fld>
            <a:endParaRPr lang="en-US" dirty="0"/>
          </a:p>
        </p:txBody>
      </p:sp>
    </p:spTree>
    <p:extLst>
      <p:ext uri="{BB962C8B-B14F-4D97-AF65-F5344CB8AC3E}">
        <p14:creationId xmlns:p14="http://schemas.microsoft.com/office/powerpoint/2010/main" val="56054743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43</a:t>
            </a:fld>
            <a:endParaRPr lang="en-US" dirty="0"/>
          </a:p>
        </p:txBody>
      </p:sp>
    </p:spTree>
    <p:extLst>
      <p:ext uri="{BB962C8B-B14F-4D97-AF65-F5344CB8AC3E}">
        <p14:creationId xmlns:p14="http://schemas.microsoft.com/office/powerpoint/2010/main" val="148164613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44</a:t>
            </a:fld>
            <a:endParaRPr lang="en-US" dirty="0"/>
          </a:p>
        </p:txBody>
      </p:sp>
    </p:spTree>
    <p:extLst>
      <p:ext uri="{BB962C8B-B14F-4D97-AF65-F5344CB8AC3E}">
        <p14:creationId xmlns:p14="http://schemas.microsoft.com/office/powerpoint/2010/main" val="323823838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45</a:t>
            </a:fld>
            <a:endParaRPr lang="en-US" dirty="0"/>
          </a:p>
        </p:txBody>
      </p:sp>
    </p:spTree>
    <p:extLst>
      <p:ext uri="{BB962C8B-B14F-4D97-AF65-F5344CB8AC3E}">
        <p14:creationId xmlns:p14="http://schemas.microsoft.com/office/powerpoint/2010/main" val="335282842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Actual calls for assistance</a:t>
            </a:r>
            <a:r>
              <a:rPr lang="en-US" baseline="0" dirty="0" smtClean="0"/>
              <a:t> regarding SLPAs</a:t>
            </a:r>
          </a:p>
          <a:p>
            <a:r>
              <a:rPr lang="en-US" baseline="0" dirty="0" smtClean="0"/>
              <a:t>Let’s break into groups and discuss how to respond to these.</a:t>
            </a:r>
          </a:p>
          <a:p>
            <a:r>
              <a:rPr lang="en-US" baseline="0" dirty="0" smtClean="0"/>
              <a:t>What questions would you have? what resources do you need? </a:t>
            </a:r>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46</a:t>
            </a:fld>
            <a:endParaRPr lang="en-US" dirty="0"/>
          </a:p>
        </p:txBody>
      </p:sp>
    </p:spTree>
    <p:extLst>
      <p:ext uri="{BB962C8B-B14F-4D97-AF65-F5344CB8AC3E}">
        <p14:creationId xmlns:p14="http://schemas.microsoft.com/office/powerpoint/2010/main" val="302026603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219"/>
            <a:r>
              <a:rPr lang="en-US" dirty="0"/>
              <a:t>So long as the SLPA has been trained and demonstrates competency in administering the hearing screening tests, the assistant can administer them; not interpret them. You will also need to check with your State Health Department to see if they have any regulations related to who screens hearing in your state.  If insurers are being billed for the screening, you will also need to see what they stipulate.</a:t>
            </a:r>
          </a:p>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47</a:t>
            </a:fld>
            <a:endParaRPr lang="en-US" dirty="0"/>
          </a:p>
        </p:txBody>
      </p:sp>
    </p:spTree>
    <p:extLst>
      <p:ext uri="{BB962C8B-B14F-4D97-AF65-F5344CB8AC3E}">
        <p14:creationId xmlns:p14="http://schemas.microsoft.com/office/powerpoint/2010/main" val="319936799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ASHA recognizes that assistants will have varying degrees of experience. The ASHA guidelines for use of assistants recognizes that there will be some variability depending on the skills of the assistant. </a:t>
            </a:r>
          </a:p>
          <a:p>
            <a:endParaRPr lang="en-US" dirty="0"/>
          </a:p>
          <a:p>
            <a:r>
              <a:rPr lang="en-US" dirty="0"/>
              <a:t>ASHA indicates that, “The amount and type of supervision required should be based on the skills and experience of the speech-language pathology assistant, the needs of patients/clients served, the service setting, the tasks assigned, and other factors.” The minimum amount of supervision ASHA recommends is 20% supervision weekly, with no less than 10% weekly being direct supervision. (For a 40-hour workweek, this is 8 hours of supervision, at least 4 of them direct supervision.) The 20% direct supervision is only stipulated for the first 90-day work period.  The ASHA members who wrote the guidelines considered many factors in deciding on the amount of supervision to recommend (e.g., state licensure laws, clinical experience, previous guidelines) and consider 10% direct and 10% indirect to be the most reasonable and minimum amount of supervision. </a:t>
            </a:r>
          </a:p>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48</a:t>
            </a:fld>
            <a:endParaRPr lang="en-US" dirty="0"/>
          </a:p>
        </p:txBody>
      </p:sp>
    </p:spTree>
    <p:extLst>
      <p:ext uri="{BB962C8B-B14F-4D97-AF65-F5344CB8AC3E}">
        <p14:creationId xmlns:p14="http://schemas.microsoft.com/office/powerpoint/2010/main" val="333803053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49</a:t>
            </a:fld>
            <a:endParaRPr lang="en-US" dirty="0"/>
          </a:p>
        </p:txBody>
      </p:sp>
    </p:spTree>
    <p:extLst>
      <p:ext uri="{BB962C8B-B14F-4D97-AF65-F5344CB8AC3E}">
        <p14:creationId xmlns:p14="http://schemas.microsoft.com/office/powerpoint/2010/main" val="3522068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do you define</a:t>
            </a:r>
            <a:r>
              <a:rPr lang="en-US" baseline="0" dirty="0" smtClean="0"/>
              <a:t> SLPAs? How do they differ from paraprofessionals?  Do you use paraprofessionals in education or other practice settings?  Do you think SLPAs should be used and if so how do you think they should be defined?</a:t>
            </a:r>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5</a:t>
            </a:fld>
            <a:endParaRPr lang="en-US" dirty="0"/>
          </a:p>
        </p:txBody>
      </p:sp>
    </p:spTree>
    <p:extLst>
      <p:ext uri="{BB962C8B-B14F-4D97-AF65-F5344CB8AC3E}">
        <p14:creationId xmlns:p14="http://schemas.microsoft.com/office/powerpoint/2010/main" val="35484421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6</a:t>
            </a:fld>
            <a:endParaRPr lang="en-US" dirty="0"/>
          </a:p>
        </p:txBody>
      </p:sp>
    </p:spTree>
    <p:extLst>
      <p:ext uri="{BB962C8B-B14F-4D97-AF65-F5344CB8AC3E}">
        <p14:creationId xmlns:p14="http://schemas.microsoft.com/office/powerpoint/2010/main" val="588627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7</a:t>
            </a:fld>
            <a:endParaRPr lang="en-US" dirty="0"/>
          </a:p>
        </p:txBody>
      </p:sp>
    </p:spTree>
    <p:extLst>
      <p:ext uri="{BB962C8B-B14F-4D97-AF65-F5344CB8AC3E}">
        <p14:creationId xmlns:p14="http://schemas.microsoft.com/office/powerpoint/2010/main" val="40071073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were</a:t>
            </a:r>
            <a:r>
              <a:rPr lang="en-US" baseline="0" dirty="0" smtClean="0"/>
              <a:t> concerned about two things:</a:t>
            </a:r>
          </a:p>
          <a:p>
            <a:pPr marL="230428" indent="-230428">
              <a:buAutoNum type="arabicPeriod"/>
            </a:pPr>
            <a:r>
              <a:rPr lang="en-US" baseline="0" dirty="0" smtClean="0"/>
              <a:t>The states interpretation of IDEA, 2004, which allowed the states the rights to set practice standards ( Prior IDEA rules required all states to have the highest qualified provider requirements set the state standard. This meant that states could now consider lowering the standard for SLP independent practice from an MA to a BA (Texas was one of the states that tried to reduce the standard unsuccessfully from an MA to BA several years ago)</a:t>
            </a:r>
          </a:p>
          <a:p>
            <a:pPr marL="230428" indent="-230428">
              <a:buAutoNum type="arabicPeriod"/>
            </a:pPr>
            <a:r>
              <a:rPr lang="en-US" baseline="0" dirty="0" smtClean="0"/>
              <a:t>We were also concerned that states would establish competing standards (See above)</a:t>
            </a:r>
          </a:p>
          <a:p>
            <a:pPr marL="230428" indent="-230428">
              <a:buAutoNum type="arabicPeriod"/>
            </a:pPr>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8</a:t>
            </a:fld>
            <a:endParaRPr lang="en-US" dirty="0"/>
          </a:p>
        </p:txBody>
      </p:sp>
    </p:spTree>
    <p:extLst>
      <p:ext uri="{BB962C8B-B14F-4D97-AF65-F5344CB8AC3E}">
        <p14:creationId xmlns:p14="http://schemas.microsoft.com/office/powerpoint/2010/main" val="40238291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70+ attendees  representing SLPs who hire and supervise SLPAs</a:t>
            </a:r>
          </a:p>
          <a:p>
            <a:r>
              <a:rPr lang="en-US" dirty="0" smtClean="0"/>
              <a:t>Practicing SLPAs</a:t>
            </a:r>
          </a:p>
          <a:p>
            <a:r>
              <a:rPr lang="en-US" dirty="0" smtClean="0"/>
              <a:t>State Education Advocacy Leaders</a:t>
            </a:r>
          </a:p>
          <a:p>
            <a:r>
              <a:rPr lang="en-US" dirty="0" smtClean="0"/>
              <a:t>DOE officials including state education consultants</a:t>
            </a:r>
          </a:p>
          <a:p>
            <a:r>
              <a:rPr lang="en-US" dirty="0" smtClean="0"/>
              <a:t>Undergraduate and graduate training program representatives </a:t>
            </a:r>
          </a:p>
          <a:p>
            <a:r>
              <a:rPr lang="en-US" dirty="0" smtClean="0"/>
              <a:t>BOD members</a:t>
            </a:r>
          </a:p>
          <a:p>
            <a:r>
              <a:rPr lang="en-US" dirty="0" smtClean="0"/>
              <a:t>ASHA Staff</a:t>
            </a:r>
          </a:p>
          <a:p>
            <a:endParaRPr lang="en-US" dirty="0" smtClean="0"/>
          </a:p>
          <a:p>
            <a:r>
              <a:rPr lang="en-US" dirty="0" smtClean="0"/>
              <a:t>Kathy Mayes attended</a:t>
            </a:r>
            <a:r>
              <a:rPr lang="en-US" baseline="0" dirty="0" smtClean="0"/>
              <a:t> from South Dakota</a:t>
            </a:r>
            <a:endParaRPr lang="en-US" dirty="0"/>
          </a:p>
        </p:txBody>
      </p:sp>
      <p:sp>
        <p:nvSpPr>
          <p:cNvPr id="4" name="Slide Number Placeholder 3"/>
          <p:cNvSpPr>
            <a:spLocks noGrp="1"/>
          </p:cNvSpPr>
          <p:nvPr>
            <p:ph type="sldNum" sz="quarter" idx="10"/>
          </p:nvPr>
        </p:nvSpPr>
        <p:spPr/>
        <p:txBody>
          <a:bodyPr/>
          <a:lstStyle/>
          <a:p>
            <a:fld id="{93E2C0CC-5793-4D0C-BC13-3018B8D65EC5}" type="slidenum">
              <a:rPr lang="en-US" smtClean="0"/>
              <a:t>9</a:t>
            </a:fld>
            <a:endParaRPr lang="en-US" dirty="0"/>
          </a:p>
        </p:txBody>
      </p:sp>
    </p:spTree>
    <p:extLst>
      <p:ext uri="{BB962C8B-B14F-4D97-AF65-F5344CB8AC3E}">
        <p14:creationId xmlns:p14="http://schemas.microsoft.com/office/powerpoint/2010/main" val="180457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9BCAE10-DEAD-436D-95BB-22F29B6019F2}" type="datetimeFigureOut">
              <a:rPr lang="en-US" smtClean="0"/>
              <a:t>2/15/2013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090864-B20A-44D8-98F4-48803E99B76F}"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BCAE10-DEAD-436D-95BB-22F29B6019F2}" type="datetimeFigureOut">
              <a:rPr lang="en-US" smtClean="0"/>
              <a:t>2/15/2013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090864-B20A-44D8-98F4-48803E99B76F}"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BCAE10-DEAD-436D-95BB-22F29B6019F2}" type="datetimeFigureOut">
              <a:rPr lang="en-US" smtClean="0"/>
              <a:t>2/15/2013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090864-B20A-44D8-98F4-48803E99B76F}"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828800"/>
            <a:ext cx="7620000" cy="4572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19BCAE10-DEAD-436D-95BB-22F29B6019F2}" type="datetimeFigureOut">
              <a:rPr lang="en-US" smtClean="0"/>
              <a:t>2/15/2013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090864-B20A-44D8-98F4-48803E99B76F}"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BCAE10-DEAD-436D-95BB-22F29B6019F2}" type="datetimeFigureOut">
              <a:rPr lang="en-US" smtClean="0"/>
              <a:t>2/15/2013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090864-B20A-44D8-98F4-48803E99B76F}"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BCAE10-DEAD-436D-95BB-22F29B6019F2}" type="datetimeFigureOut">
              <a:rPr lang="en-US" smtClean="0"/>
              <a:t>2/15/2013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E090864-B20A-44D8-98F4-48803E99B76F}"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BCAE10-DEAD-436D-95BB-22F29B6019F2}" type="datetimeFigureOut">
              <a:rPr lang="en-US" smtClean="0"/>
              <a:t>2/15/2013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E090864-B20A-44D8-98F4-48803E99B76F}"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BCAE10-DEAD-436D-95BB-22F29B6019F2}" type="datetimeFigureOut">
              <a:rPr lang="en-US" smtClean="0"/>
              <a:t>2/15/2013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E090864-B20A-44D8-98F4-48803E99B76F}"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BCAE10-DEAD-436D-95BB-22F29B6019F2}" type="datetimeFigureOut">
              <a:rPr lang="en-US" smtClean="0"/>
              <a:t>2/15/2013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E090864-B20A-44D8-98F4-48803E99B76F}"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BCAE10-DEAD-436D-95BB-22F29B6019F2}" type="datetimeFigureOut">
              <a:rPr lang="en-US" smtClean="0"/>
              <a:t>2/15/2013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E090864-B20A-44D8-98F4-48803E99B76F}"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9BCAE10-DEAD-436D-95BB-22F29B6019F2}" type="datetimeFigureOut">
              <a:rPr lang="en-US" smtClean="0"/>
              <a:t>2/15/2013</a:t>
            </a:fld>
            <a:endParaRPr lang="en-US" dirty="0"/>
          </a:p>
        </p:txBody>
      </p:sp>
      <p:sp>
        <p:nvSpPr>
          <p:cNvPr id="9" name="Slide Number Placeholder 8"/>
          <p:cNvSpPr>
            <a:spLocks noGrp="1"/>
          </p:cNvSpPr>
          <p:nvPr>
            <p:ph type="sldNum" sz="quarter" idx="11"/>
          </p:nvPr>
        </p:nvSpPr>
        <p:spPr/>
        <p:txBody>
          <a:bodyPr/>
          <a:lstStyle/>
          <a:p>
            <a:fld id="{7E090864-B20A-44D8-98F4-48803E99B76F}"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E090864-B20A-44D8-98F4-48803E99B76F}"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9BCAE10-DEAD-436D-95BB-22F29B6019F2}" type="datetimeFigureOut">
              <a:rPr lang="en-US" smtClean="0"/>
              <a:t>2/15/2013</a:t>
            </a:fld>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asha.org/SLP/2011-SLP-Professional-Summi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www.asha.org/uploadedFiles/SupportPersonnelTrends.pdf"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mailto:sadams@asha.org" TargetMode="External"/><Relationship Id="rId7"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ecrowe@asha.org" TargetMode="External"/><Relationship Id="rId5" Type="http://schemas.openxmlformats.org/officeDocument/2006/relationships/hyperlink" Target="mailto:jdeppe@asha.org" TargetMode="External"/><Relationship Id="rId10" Type="http://schemas.openxmlformats.org/officeDocument/2006/relationships/image" Target="../media/image6.png"/><Relationship Id="rId4" Type="http://schemas.openxmlformats.org/officeDocument/2006/relationships/hyperlink" Target="mailto:jbrannon@asha.org" TargetMode="External"/><Relationship Id="rId9" Type="http://schemas.openxmlformats.org/officeDocument/2006/relationships/image" Target="../media/image5.png"/></Relationships>
</file>

<file path=ppt/slides/_rels/slide4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www.asha.org/associates/default/"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www.asha.org/docs/html/GL2004-00054.html" TargetMode="External"/><Relationship Id="rId7" Type="http://schemas.openxmlformats.org/officeDocument/2006/relationships/hyperlink" Target="http://www.asha.org/advocacy/state/"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 Id="rId6" Type="http://schemas.openxmlformats.org/officeDocument/2006/relationships/hyperlink" Target="http://www.asha.org/uploadedFiles/SupportPersonnelTrends.pdf" TargetMode="External"/><Relationship Id="rId5" Type="http://schemas.openxmlformats.org/officeDocument/2006/relationships/hyperlink" Target="http://www.asha.org/uploadedFiles/2011-SLP-Summit-Report.pdf#search=%22SLP%22" TargetMode="External"/><Relationship Id="rId4" Type="http://schemas.openxmlformats.org/officeDocument/2006/relationships/hyperlink" Target="http://www.asha.org/associates/default/" TargetMode="Externa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mailto:jdeppe@asha.org" TargetMode="External"/><Relationship Id="rId2" Type="http://schemas.openxmlformats.org/officeDocument/2006/relationships/notesSlide" Target="../notesSlides/notesSlide48.xml"/><Relationship Id="rId1" Type="http://schemas.openxmlformats.org/officeDocument/2006/relationships/slideLayout" Target="../slideLayouts/slideLayout2.xml"/><Relationship Id="rId4" Type="http://schemas.openxmlformats.org/officeDocument/2006/relationships/hyperlink" Target="mailto:associates@asha.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295400"/>
            <a:ext cx="7772400" cy="2667000"/>
          </a:xfrm>
        </p:spPr>
        <p:txBody>
          <a:bodyPr>
            <a:noAutofit/>
          </a:bodyPr>
          <a:lstStyle/>
          <a:p>
            <a:r>
              <a:rPr lang="en-US" sz="4000" dirty="0" smtClean="0"/>
              <a:t>What Every Speech-Language Pathologist Needs to Know about </a:t>
            </a:r>
            <a:br>
              <a:rPr lang="en-US" sz="4000" dirty="0" smtClean="0"/>
            </a:br>
            <a:r>
              <a:rPr lang="en-US" sz="4000" dirty="0" smtClean="0"/>
              <a:t>the Training, Use and Supervision of  SLP Assistants:</a:t>
            </a:r>
            <a:endParaRPr lang="en-US" sz="4000" dirty="0"/>
          </a:p>
        </p:txBody>
      </p:sp>
      <p:sp>
        <p:nvSpPr>
          <p:cNvPr id="3" name="Subtitle 2"/>
          <p:cNvSpPr>
            <a:spLocks noGrp="1"/>
          </p:cNvSpPr>
          <p:nvPr>
            <p:ph type="subTitle" idx="1"/>
          </p:nvPr>
        </p:nvSpPr>
        <p:spPr/>
        <p:txBody>
          <a:bodyPr>
            <a:normAutofit/>
          </a:bodyPr>
          <a:lstStyle/>
          <a:p>
            <a:r>
              <a:rPr lang="en-US" b="1" dirty="0" smtClean="0"/>
              <a:t>Janet Deppe, MS CCC-SLP</a:t>
            </a:r>
            <a:br>
              <a:rPr lang="en-US" b="1" dirty="0" smtClean="0"/>
            </a:br>
            <a:r>
              <a:rPr lang="en-US" b="1" dirty="0" smtClean="0"/>
              <a:t>Director, State Advocacy</a:t>
            </a:r>
            <a:br>
              <a:rPr lang="en-US" b="1" dirty="0" smtClean="0"/>
            </a:br>
            <a:r>
              <a:rPr lang="en-US" b="1" dirty="0" smtClean="0"/>
              <a:t>March 23</a:t>
            </a:r>
            <a:r>
              <a:rPr lang="en-US" b="1" dirty="0" smtClean="0"/>
              <a:t>, </a:t>
            </a:r>
            <a:r>
              <a:rPr lang="en-US" b="1" dirty="0" smtClean="0"/>
              <a:t>2013</a:t>
            </a:r>
          </a:p>
          <a:p>
            <a:endParaRPr lang="en-US" dirty="0"/>
          </a:p>
        </p:txBody>
      </p:sp>
    </p:spTree>
    <p:extLst>
      <p:ext uri="{BB962C8B-B14F-4D97-AF65-F5344CB8AC3E}">
        <p14:creationId xmlns:p14="http://schemas.microsoft.com/office/powerpoint/2010/main" val="4295878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Recommendations from the SLP Professional Summit</a:t>
            </a:r>
          </a:p>
        </p:txBody>
      </p:sp>
      <p:sp>
        <p:nvSpPr>
          <p:cNvPr id="3" name="Content Placeholder 2"/>
          <p:cNvSpPr>
            <a:spLocks noGrp="1"/>
          </p:cNvSpPr>
          <p:nvPr>
            <p:ph idx="1"/>
          </p:nvPr>
        </p:nvSpPr>
        <p:spPr/>
        <p:txBody>
          <a:bodyPr/>
          <a:lstStyle/>
          <a:p>
            <a:pPr marL="0" indent="0">
              <a:buNone/>
            </a:pPr>
            <a:r>
              <a:rPr lang="en-US" dirty="0"/>
              <a:t>Six recommendations were approved by attendees and sent to ASHA’s BOD for consideration:</a:t>
            </a:r>
          </a:p>
          <a:p>
            <a:r>
              <a:rPr lang="en-US" dirty="0"/>
              <a:t>ASHA should develop a shared lexicon</a:t>
            </a:r>
          </a:p>
          <a:p>
            <a:r>
              <a:rPr lang="en-US" dirty="0"/>
              <a:t>ASHA should develop and publish a framework that articulates the range of acceptable practice across the different service provider levels</a:t>
            </a:r>
          </a:p>
          <a:p>
            <a:r>
              <a:rPr lang="en-US" dirty="0"/>
              <a:t>ASHA should consider developing a comprehensive assessment consistent with its commitment to inclusion- A national examination </a:t>
            </a:r>
            <a:r>
              <a:rPr lang="en-US" dirty="0" smtClean="0"/>
              <a:t>( for SLPAs) represents </a:t>
            </a:r>
            <a:r>
              <a:rPr lang="en-US" dirty="0"/>
              <a:t>one such option</a:t>
            </a:r>
          </a:p>
          <a:p>
            <a:endParaRPr lang="en-US" dirty="0"/>
          </a:p>
        </p:txBody>
      </p:sp>
    </p:spTree>
    <p:extLst>
      <p:ext uri="{BB962C8B-B14F-4D97-AF65-F5344CB8AC3E}">
        <p14:creationId xmlns:p14="http://schemas.microsoft.com/office/powerpoint/2010/main" val="31403404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528738956"/>
              </p:ext>
            </p:extLst>
          </p:nvPr>
        </p:nvGraphicFramePr>
        <p:xfrm>
          <a:off x="685799" y="990601"/>
          <a:ext cx="7178041" cy="5471794"/>
        </p:xfrm>
        <a:graphic>
          <a:graphicData uri="http://schemas.openxmlformats.org/drawingml/2006/table">
            <a:tbl>
              <a:tblPr firstRow="1" firstCol="1" bandRow="1"/>
              <a:tblGrid>
                <a:gridCol w="1111109"/>
                <a:gridCol w="1464432"/>
                <a:gridCol w="1534167"/>
                <a:gridCol w="1464432"/>
                <a:gridCol w="1603901"/>
              </a:tblGrid>
              <a:tr h="349182">
                <a:tc>
                  <a:txBody>
                    <a:bodyPr/>
                    <a:lstStyle/>
                    <a:p>
                      <a:pPr marL="0" marR="0">
                        <a:lnSpc>
                          <a:spcPct val="115000"/>
                        </a:lnSpc>
                        <a:spcBef>
                          <a:spcPts val="0"/>
                        </a:spcBef>
                        <a:spcAft>
                          <a:spcPts val="1000"/>
                        </a:spcAft>
                      </a:pPr>
                      <a:r>
                        <a:rPr lang="en-US" sz="1100" dirty="0">
                          <a:effectLst/>
                          <a:latin typeface="Calibri"/>
                          <a:ea typeface="Calibri"/>
                          <a:cs typeface="Times New Roman"/>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273685" marR="0">
                        <a:lnSpc>
                          <a:spcPts val="1360"/>
                        </a:lnSpc>
                        <a:spcBef>
                          <a:spcPts val="0"/>
                        </a:spcBef>
                        <a:spcAft>
                          <a:spcPts val="0"/>
                        </a:spcAft>
                      </a:pPr>
                      <a:r>
                        <a:rPr lang="en-US" sz="1200">
                          <a:effectLst/>
                          <a:latin typeface="Times New Roman"/>
                          <a:ea typeface="Calibri"/>
                          <a:cs typeface="Times New Roman"/>
                        </a:rPr>
                        <a:t>C</a:t>
                      </a:r>
                      <a:r>
                        <a:rPr lang="en-US" sz="1200" spc="-5">
                          <a:effectLst/>
                          <a:latin typeface="Times New Roman"/>
                          <a:ea typeface="Calibri"/>
                          <a:cs typeface="Times New Roman"/>
                        </a:rPr>
                        <a:t>r</a:t>
                      </a:r>
                      <a:r>
                        <a:rPr lang="en-US" sz="1200">
                          <a:effectLst/>
                          <a:latin typeface="Times New Roman"/>
                          <a:ea typeface="Calibri"/>
                          <a:cs typeface="Times New Roman"/>
                        </a:rPr>
                        <a:t>edentials</a:t>
                      </a:r>
                      <a:endParaRPr lang="en-US"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marL="244475" marR="0">
                        <a:lnSpc>
                          <a:spcPts val="1360"/>
                        </a:lnSpc>
                        <a:spcBef>
                          <a:spcPts val="0"/>
                        </a:spcBef>
                        <a:spcAft>
                          <a:spcPts val="0"/>
                        </a:spcAft>
                      </a:pPr>
                      <a:r>
                        <a:rPr lang="en-US" sz="1200">
                          <a:effectLst/>
                          <a:latin typeface="Times New Roman"/>
                          <a:ea typeface="Calibri"/>
                          <a:cs typeface="Times New Roman"/>
                        </a:rPr>
                        <a:t>Clinical</a:t>
                      </a:r>
                      <a:r>
                        <a:rPr lang="en-US" sz="1200" spc="190">
                          <a:effectLst/>
                          <a:latin typeface="Times New Roman"/>
                          <a:ea typeface="Calibri"/>
                          <a:cs typeface="Times New Roman"/>
                        </a:rPr>
                        <a:t> </a:t>
                      </a:r>
                      <a:r>
                        <a:rPr lang="en-US" sz="1200">
                          <a:effectLst/>
                          <a:latin typeface="Times New Roman"/>
                          <a:ea typeface="Calibri"/>
                          <a:cs typeface="Times New Roman"/>
                        </a:rPr>
                        <a:t>Exp</a:t>
                      </a:r>
                      <a:endParaRPr lang="en-US"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marL="264795" marR="0">
                        <a:lnSpc>
                          <a:spcPts val="1360"/>
                        </a:lnSpc>
                        <a:spcBef>
                          <a:spcPts val="0"/>
                        </a:spcBef>
                        <a:spcAft>
                          <a:spcPts val="0"/>
                        </a:spcAft>
                      </a:pPr>
                      <a:r>
                        <a:rPr lang="en-US" sz="1200">
                          <a:effectLst/>
                          <a:latin typeface="Times New Roman"/>
                          <a:ea typeface="Calibri"/>
                          <a:cs typeface="Times New Roman"/>
                        </a:rPr>
                        <a:t>Supervision</a:t>
                      </a:r>
                      <a:endParaRPr lang="en-US"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marL="113665" marR="0">
                        <a:lnSpc>
                          <a:spcPts val="1360"/>
                        </a:lnSpc>
                        <a:spcBef>
                          <a:spcPts val="0"/>
                        </a:spcBef>
                        <a:spcAft>
                          <a:spcPts val="0"/>
                        </a:spcAft>
                      </a:pPr>
                      <a:r>
                        <a:rPr lang="en-US" sz="1200">
                          <a:effectLst/>
                          <a:latin typeface="Times New Roman"/>
                          <a:ea typeface="Calibri"/>
                          <a:cs typeface="Times New Roman"/>
                        </a:rPr>
                        <a:t>Scope</a:t>
                      </a:r>
                      <a:r>
                        <a:rPr lang="en-US" sz="1200" spc="60">
                          <a:effectLst/>
                          <a:latin typeface="Times New Roman"/>
                          <a:ea typeface="Calibri"/>
                          <a:cs typeface="Times New Roman"/>
                        </a:rPr>
                        <a:t> </a:t>
                      </a:r>
                      <a:r>
                        <a:rPr lang="en-US" sz="1200">
                          <a:effectLst/>
                          <a:latin typeface="Times New Roman"/>
                          <a:ea typeface="Calibri"/>
                          <a:cs typeface="Times New Roman"/>
                        </a:rPr>
                        <a:t>of</a:t>
                      </a:r>
                      <a:r>
                        <a:rPr lang="en-US" sz="1200" spc="5">
                          <a:effectLst/>
                          <a:latin typeface="Times New Roman"/>
                          <a:ea typeface="Calibri"/>
                          <a:cs typeface="Times New Roman"/>
                        </a:rPr>
                        <a:t> </a:t>
                      </a:r>
                      <a:r>
                        <a:rPr lang="en-US" sz="1200" spc="-15">
                          <a:effectLst/>
                          <a:latin typeface="Times New Roman"/>
                          <a:ea typeface="Calibri"/>
                          <a:cs typeface="Times New Roman"/>
                        </a:rPr>
                        <a:t>P</a:t>
                      </a:r>
                      <a:r>
                        <a:rPr lang="en-US" sz="1200" spc="-5">
                          <a:effectLst/>
                          <a:latin typeface="Times New Roman"/>
                          <a:ea typeface="Calibri"/>
                          <a:cs typeface="Times New Roman"/>
                        </a:rPr>
                        <a:t>r</a:t>
                      </a:r>
                      <a:r>
                        <a:rPr lang="en-US" sz="1200">
                          <a:effectLst/>
                          <a:latin typeface="Times New Roman"/>
                          <a:ea typeface="Calibri"/>
                          <a:cs typeface="Times New Roman"/>
                        </a:rPr>
                        <a:t>actice</a:t>
                      </a:r>
                      <a:endParaRPr lang="en-US"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r>
              <a:tr h="1227475">
                <a:tc>
                  <a:txBody>
                    <a:bodyPr/>
                    <a:lstStyle/>
                    <a:p>
                      <a:pPr marL="64770" marR="0">
                        <a:lnSpc>
                          <a:spcPts val="1370"/>
                        </a:lnSpc>
                        <a:spcBef>
                          <a:spcPts val="0"/>
                        </a:spcBef>
                        <a:spcAft>
                          <a:spcPts val="0"/>
                        </a:spcAft>
                      </a:pPr>
                      <a:r>
                        <a:rPr lang="en-US" sz="900" spc="-15">
                          <a:effectLst/>
                          <a:latin typeface="Calibri"/>
                          <a:ea typeface="Calibri"/>
                          <a:cs typeface="Times New Roman"/>
                        </a:rPr>
                        <a:t>P</a:t>
                      </a:r>
                      <a:r>
                        <a:rPr lang="en-US" sz="900">
                          <a:effectLst/>
                          <a:latin typeface="Calibri"/>
                          <a:ea typeface="Calibri"/>
                          <a:cs typeface="Times New Roman"/>
                        </a:rPr>
                        <a:t>arapro</a:t>
                      </a:r>
                      <a:r>
                        <a:rPr lang="en-US" sz="900" spc="5">
                          <a:effectLst/>
                          <a:latin typeface="Calibri"/>
                          <a:ea typeface="Calibri"/>
                          <a:cs typeface="Times New Roman"/>
                        </a:rPr>
                        <a:t>f</a:t>
                      </a:r>
                      <a:r>
                        <a:rPr lang="en-US" sz="900">
                          <a:effectLst/>
                          <a:latin typeface="Calibri"/>
                          <a:ea typeface="Calibri"/>
                          <a:cs typeface="Times New Roman"/>
                        </a:rPr>
                        <a:t>essional</a:t>
                      </a:r>
                      <a:endParaRPr lang="en-US"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64770" marR="0">
                        <a:spcBef>
                          <a:spcPts val="235"/>
                        </a:spcBef>
                        <a:spcAft>
                          <a:spcPts val="0"/>
                        </a:spcAft>
                      </a:pPr>
                      <a:r>
                        <a:rPr lang="en-US" sz="900">
                          <a:effectLst/>
                          <a:latin typeface="Calibri"/>
                          <a:ea typeface="Calibri"/>
                          <a:cs typeface="Times New Roman"/>
                        </a:rPr>
                        <a:t>• HS di</a:t>
                      </a:r>
                      <a:r>
                        <a:rPr lang="en-US" sz="900" spc="-10">
                          <a:effectLst/>
                          <a:latin typeface="Calibri"/>
                          <a:ea typeface="Calibri"/>
                          <a:cs typeface="Times New Roman"/>
                        </a:rPr>
                        <a:t>p</a:t>
                      </a:r>
                      <a:r>
                        <a:rPr lang="en-US" sz="900">
                          <a:effectLst/>
                          <a:latin typeface="Calibri"/>
                          <a:ea typeface="Calibri"/>
                          <a:cs typeface="Times New Roman"/>
                        </a:rPr>
                        <a:t>loma</a:t>
                      </a:r>
                      <a:endParaRPr lang="en-US" sz="1100">
                        <a:effectLst/>
                        <a:latin typeface="Calibri"/>
                        <a:ea typeface="Calibri"/>
                        <a:cs typeface="Times New Roman"/>
                      </a:endParaRPr>
                    </a:p>
                    <a:p>
                      <a:pPr marL="64770" marR="22225">
                        <a:lnSpc>
                          <a:spcPct val="97000"/>
                        </a:lnSpc>
                        <a:spcBef>
                          <a:spcPts val="0"/>
                        </a:spcBef>
                        <a:spcAft>
                          <a:spcPts val="0"/>
                        </a:spcAft>
                      </a:pPr>
                      <a:r>
                        <a:rPr lang="en-US" sz="900">
                          <a:effectLst/>
                          <a:latin typeface="Calibri"/>
                          <a:ea typeface="Calibri"/>
                          <a:cs typeface="Times New Roman"/>
                        </a:rPr>
                        <a:t>• Associ</a:t>
                      </a:r>
                      <a:r>
                        <a:rPr lang="en-US" sz="900" spc="-10">
                          <a:effectLst/>
                          <a:latin typeface="Calibri"/>
                          <a:ea typeface="Calibri"/>
                          <a:cs typeface="Times New Roman"/>
                        </a:rPr>
                        <a:t>a</a:t>
                      </a:r>
                      <a:r>
                        <a:rPr lang="en-US" sz="900">
                          <a:effectLst/>
                          <a:latin typeface="Calibri"/>
                          <a:ea typeface="Calibri"/>
                          <a:cs typeface="Times New Roman"/>
                        </a:rPr>
                        <a:t>t</a:t>
                      </a:r>
                      <a:r>
                        <a:rPr lang="en-US" sz="900" spc="10">
                          <a:effectLst/>
                          <a:latin typeface="Calibri"/>
                          <a:ea typeface="Calibri"/>
                          <a:cs typeface="Times New Roman"/>
                        </a:rPr>
                        <a:t>e</a:t>
                      </a:r>
                      <a:r>
                        <a:rPr lang="en-US" sz="900">
                          <a:effectLst/>
                          <a:latin typeface="Calibri"/>
                          <a:ea typeface="Calibri"/>
                          <a:cs typeface="Times New Roman"/>
                        </a:rPr>
                        <a:t>: not specific</a:t>
                      </a:r>
                      <a:r>
                        <a:rPr lang="en-US" sz="900" spc="-5">
                          <a:effectLst/>
                          <a:latin typeface="Calibri"/>
                          <a:ea typeface="Calibri"/>
                          <a:cs typeface="Times New Roman"/>
                        </a:rPr>
                        <a:t> </a:t>
                      </a:r>
                      <a:r>
                        <a:rPr lang="en-US" sz="900">
                          <a:effectLst/>
                          <a:latin typeface="Calibri"/>
                          <a:ea typeface="Calibri"/>
                          <a:cs typeface="Times New Roman"/>
                        </a:rPr>
                        <a:t>to </a:t>
                      </a:r>
                      <a:r>
                        <a:rPr lang="en-US" sz="900" spc="5">
                          <a:effectLst/>
                          <a:latin typeface="Calibri"/>
                          <a:ea typeface="Calibri"/>
                          <a:cs typeface="Times New Roman"/>
                        </a:rPr>
                        <a:t>S</a:t>
                      </a:r>
                      <a:r>
                        <a:rPr lang="en-US" sz="900" spc="-5">
                          <a:effectLst/>
                          <a:latin typeface="Calibri"/>
                          <a:ea typeface="Calibri"/>
                          <a:cs typeface="Times New Roman"/>
                        </a:rPr>
                        <a:t>LP</a:t>
                      </a:r>
                      <a:endParaRPr lang="en-US"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770" marR="0">
                        <a:spcBef>
                          <a:spcPts val="235"/>
                        </a:spcBef>
                        <a:spcAft>
                          <a:spcPts val="0"/>
                        </a:spcAft>
                      </a:pPr>
                      <a:r>
                        <a:rPr lang="en-US" sz="900">
                          <a:effectLst/>
                          <a:latin typeface="Calibri"/>
                          <a:ea typeface="Calibri"/>
                          <a:cs typeface="Times New Roman"/>
                        </a:rPr>
                        <a:t>None required?</a:t>
                      </a:r>
                      <a:endParaRPr lang="en-US"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770" marR="49530">
                        <a:lnSpc>
                          <a:spcPts val="1930"/>
                        </a:lnSpc>
                        <a:spcBef>
                          <a:spcPts val="60"/>
                        </a:spcBef>
                        <a:spcAft>
                          <a:spcPts val="0"/>
                        </a:spcAft>
                      </a:pPr>
                      <a:r>
                        <a:rPr lang="en-US" sz="900">
                          <a:effectLst/>
                          <a:latin typeface="Calibri"/>
                          <a:ea typeface="Calibri"/>
                          <a:cs typeface="Times New Roman"/>
                        </a:rPr>
                        <a:t>A</a:t>
                      </a:r>
                      <a:r>
                        <a:rPr lang="en-US" sz="900" spc="-5">
                          <a:effectLst/>
                          <a:latin typeface="Calibri"/>
                          <a:ea typeface="Calibri"/>
                          <a:cs typeface="Times New Roman"/>
                        </a:rPr>
                        <a:t>c</a:t>
                      </a:r>
                      <a:r>
                        <a:rPr lang="en-US" sz="900">
                          <a:effectLst/>
                          <a:latin typeface="Calibri"/>
                          <a:ea typeface="Calibri"/>
                          <a:cs typeface="Times New Roman"/>
                        </a:rPr>
                        <a:t>ts only under dire</a:t>
                      </a:r>
                      <a:r>
                        <a:rPr lang="en-US" sz="900" spc="-10">
                          <a:effectLst/>
                          <a:latin typeface="Calibri"/>
                          <a:ea typeface="Calibri"/>
                          <a:cs typeface="Times New Roman"/>
                        </a:rPr>
                        <a:t>c</a:t>
                      </a:r>
                      <a:r>
                        <a:rPr lang="en-US" sz="900">
                          <a:effectLst/>
                          <a:latin typeface="Calibri"/>
                          <a:ea typeface="Calibri"/>
                          <a:cs typeface="Times New Roman"/>
                        </a:rPr>
                        <a:t>t, </a:t>
                      </a:r>
                      <a:r>
                        <a:rPr lang="en-US" sz="900" spc="-5">
                          <a:effectLst/>
                          <a:latin typeface="Calibri"/>
                          <a:ea typeface="Calibri"/>
                          <a:cs typeface="Times New Roman"/>
                        </a:rPr>
                        <a:t>continu</a:t>
                      </a:r>
                      <a:r>
                        <a:rPr lang="en-US" sz="900" spc="10">
                          <a:effectLst/>
                          <a:latin typeface="Calibri"/>
                          <a:ea typeface="Calibri"/>
                          <a:cs typeface="Times New Roman"/>
                        </a:rPr>
                        <a:t>o</a:t>
                      </a:r>
                      <a:r>
                        <a:rPr lang="en-US" sz="900" spc="-5">
                          <a:effectLst/>
                          <a:latin typeface="Calibri"/>
                          <a:ea typeface="Calibri"/>
                          <a:cs typeface="Times New Roman"/>
                        </a:rPr>
                        <a:t>us </a:t>
                      </a:r>
                      <a:r>
                        <a:rPr lang="en-US" sz="900">
                          <a:effectLst/>
                          <a:latin typeface="Calibri"/>
                          <a:ea typeface="Calibri"/>
                          <a:cs typeface="Times New Roman"/>
                        </a:rPr>
                        <a:t>supervi</a:t>
                      </a:r>
                      <a:r>
                        <a:rPr lang="en-US" sz="900" spc="-5">
                          <a:effectLst/>
                          <a:latin typeface="Calibri"/>
                          <a:ea typeface="Calibri"/>
                          <a:cs typeface="Times New Roman"/>
                        </a:rPr>
                        <a:t>s</a:t>
                      </a:r>
                      <a:r>
                        <a:rPr lang="en-US" sz="900">
                          <a:effectLst/>
                          <a:latin typeface="Calibri"/>
                          <a:ea typeface="Calibri"/>
                          <a:cs typeface="Times New Roman"/>
                        </a:rPr>
                        <a:t>ion</a:t>
                      </a:r>
                      <a:endParaRPr lang="en-US"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770" marR="53340">
                        <a:lnSpc>
                          <a:spcPct val="97000"/>
                        </a:lnSpc>
                        <a:spcBef>
                          <a:spcPts val="235"/>
                        </a:spcBef>
                        <a:spcAft>
                          <a:spcPts val="0"/>
                        </a:spcAft>
                      </a:pPr>
                      <a:r>
                        <a:rPr lang="en-US" sz="900">
                          <a:effectLst/>
                          <a:latin typeface="Calibri"/>
                          <a:ea typeface="Calibri"/>
                          <a:cs typeface="Times New Roman"/>
                        </a:rPr>
                        <a:t>Execut</a:t>
                      </a:r>
                      <a:r>
                        <a:rPr lang="en-US" sz="900" spc="10">
                          <a:effectLst/>
                          <a:latin typeface="Calibri"/>
                          <a:ea typeface="Calibri"/>
                          <a:cs typeface="Times New Roman"/>
                        </a:rPr>
                        <a:t>e</a:t>
                      </a:r>
                      <a:r>
                        <a:rPr lang="en-US" sz="900">
                          <a:effectLst/>
                          <a:latin typeface="Calibri"/>
                          <a:ea typeface="Calibri"/>
                          <a:cs typeface="Times New Roman"/>
                        </a:rPr>
                        <a:t>s explicit dire</a:t>
                      </a:r>
                      <a:r>
                        <a:rPr lang="en-US" sz="900" spc="-10">
                          <a:effectLst/>
                          <a:latin typeface="Calibri"/>
                          <a:ea typeface="Calibri"/>
                          <a:cs typeface="Times New Roman"/>
                        </a:rPr>
                        <a:t>c</a:t>
                      </a:r>
                      <a:r>
                        <a:rPr lang="en-US" sz="900">
                          <a:effectLst/>
                          <a:latin typeface="Calibri"/>
                          <a:ea typeface="Calibri"/>
                          <a:cs typeface="Times New Roman"/>
                        </a:rPr>
                        <a:t>tions</a:t>
                      </a:r>
                      <a:r>
                        <a:rPr lang="en-US" sz="900" spc="-5">
                          <a:effectLst/>
                          <a:latin typeface="Calibri"/>
                          <a:ea typeface="Calibri"/>
                          <a:cs typeface="Times New Roman"/>
                        </a:rPr>
                        <a:t> </a:t>
                      </a:r>
                      <a:r>
                        <a:rPr lang="en-US" sz="900">
                          <a:effectLst/>
                          <a:latin typeface="Calibri"/>
                          <a:ea typeface="Calibri"/>
                          <a:cs typeface="Times New Roman"/>
                        </a:rPr>
                        <a:t>gi</a:t>
                      </a:r>
                      <a:r>
                        <a:rPr lang="en-US" sz="900" spc="10">
                          <a:effectLst/>
                          <a:latin typeface="Calibri"/>
                          <a:ea typeface="Calibri"/>
                          <a:cs typeface="Times New Roman"/>
                        </a:rPr>
                        <a:t>v</a:t>
                      </a:r>
                      <a:r>
                        <a:rPr lang="en-US" sz="900" spc="-5">
                          <a:effectLst/>
                          <a:latin typeface="Calibri"/>
                          <a:ea typeface="Calibri"/>
                          <a:cs typeface="Times New Roman"/>
                        </a:rPr>
                        <a:t>e</a:t>
                      </a:r>
                      <a:r>
                        <a:rPr lang="en-US" sz="900">
                          <a:effectLst/>
                          <a:latin typeface="Calibri"/>
                          <a:ea typeface="Calibri"/>
                          <a:cs typeface="Times New Roman"/>
                        </a:rPr>
                        <a:t>n by SLP </a:t>
                      </a:r>
                      <a:r>
                        <a:rPr lang="en-US" sz="900" spc="-5">
                          <a:effectLst/>
                          <a:latin typeface="Calibri"/>
                          <a:ea typeface="Calibri"/>
                          <a:cs typeface="Times New Roman"/>
                        </a:rPr>
                        <a:t>(i.</a:t>
                      </a:r>
                      <a:r>
                        <a:rPr lang="en-US" sz="900" spc="5">
                          <a:effectLst/>
                          <a:latin typeface="Calibri"/>
                          <a:ea typeface="Calibri"/>
                          <a:cs typeface="Times New Roman"/>
                        </a:rPr>
                        <a:t>e</a:t>
                      </a:r>
                      <a:r>
                        <a:rPr lang="en-US" sz="900" spc="-5">
                          <a:effectLst/>
                          <a:latin typeface="Calibri"/>
                          <a:ea typeface="Calibri"/>
                          <a:cs typeface="Times New Roman"/>
                        </a:rPr>
                        <a:t>., </a:t>
                      </a:r>
                      <a:r>
                        <a:rPr lang="en-US" sz="900">
                          <a:effectLst/>
                          <a:latin typeface="Calibri"/>
                          <a:ea typeface="Calibri"/>
                          <a:cs typeface="Times New Roman"/>
                        </a:rPr>
                        <a:t>follows a treatment plan, hel</a:t>
                      </a:r>
                      <a:r>
                        <a:rPr lang="en-US" sz="900" spc="-5">
                          <a:effectLst/>
                          <a:latin typeface="Calibri"/>
                          <a:ea typeface="Calibri"/>
                          <a:cs typeface="Times New Roman"/>
                        </a:rPr>
                        <a:t>p</a:t>
                      </a:r>
                      <a:r>
                        <a:rPr lang="en-US" sz="900">
                          <a:effectLst/>
                          <a:latin typeface="Calibri"/>
                          <a:ea typeface="Calibri"/>
                          <a:cs typeface="Times New Roman"/>
                        </a:rPr>
                        <a:t>s</a:t>
                      </a:r>
                      <a:r>
                        <a:rPr lang="en-US" sz="900" spc="10">
                          <a:effectLst/>
                          <a:latin typeface="Calibri"/>
                          <a:ea typeface="Calibri"/>
                          <a:cs typeface="Times New Roman"/>
                        </a:rPr>
                        <a:t> </a:t>
                      </a:r>
                      <a:r>
                        <a:rPr lang="en-US" sz="900">
                          <a:effectLst/>
                          <a:latin typeface="Calibri"/>
                          <a:ea typeface="Calibri"/>
                          <a:cs typeface="Times New Roman"/>
                        </a:rPr>
                        <a:t>with paperwork, </a:t>
                      </a:r>
                      <a:r>
                        <a:rPr lang="en-US" sz="900" spc="-5">
                          <a:effectLst/>
                          <a:latin typeface="Calibri"/>
                          <a:ea typeface="Calibri"/>
                          <a:cs typeface="Times New Roman"/>
                        </a:rPr>
                        <a:t>p</a:t>
                      </a:r>
                      <a:r>
                        <a:rPr lang="en-US" sz="900" spc="5">
                          <a:effectLst/>
                          <a:latin typeface="Calibri"/>
                          <a:ea typeface="Calibri"/>
                          <a:cs typeface="Times New Roman"/>
                        </a:rPr>
                        <a:t>r</a:t>
                      </a:r>
                      <a:r>
                        <a:rPr lang="en-US" sz="900" spc="-5">
                          <a:effectLst/>
                          <a:latin typeface="Calibri"/>
                          <a:ea typeface="Calibri"/>
                          <a:cs typeface="Times New Roman"/>
                        </a:rPr>
                        <a:t>epa</a:t>
                      </a:r>
                      <a:r>
                        <a:rPr lang="en-US" sz="900" spc="5">
                          <a:effectLst/>
                          <a:latin typeface="Calibri"/>
                          <a:ea typeface="Calibri"/>
                          <a:cs typeface="Times New Roman"/>
                        </a:rPr>
                        <a:t>re</a:t>
                      </a:r>
                      <a:r>
                        <a:rPr lang="en-US" sz="900">
                          <a:effectLst/>
                          <a:latin typeface="Calibri"/>
                          <a:ea typeface="Calibri"/>
                          <a:cs typeface="Times New Roman"/>
                        </a:rPr>
                        <a:t>s materi</a:t>
                      </a:r>
                      <a:r>
                        <a:rPr lang="en-US" sz="900" spc="-5">
                          <a:effectLst/>
                          <a:latin typeface="Calibri"/>
                          <a:ea typeface="Calibri"/>
                          <a:cs typeface="Times New Roman"/>
                        </a:rPr>
                        <a:t>a</a:t>
                      </a:r>
                      <a:r>
                        <a:rPr lang="en-US" sz="900" spc="10">
                          <a:effectLst/>
                          <a:latin typeface="Calibri"/>
                          <a:ea typeface="Calibri"/>
                          <a:cs typeface="Times New Roman"/>
                        </a:rPr>
                        <a:t>l</a:t>
                      </a:r>
                      <a:r>
                        <a:rPr lang="en-US" sz="900">
                          <a:effectLst/>
                          <a:latin typeface="Calibri"/>
                          <a:ea typeface="Calibri"/>
                          <a:cs typeface="Times New Roman"/>
                        </a:rPr>
                        <a:t>s, etc.)</a:t>
                      </a:r>
                      <a:endParaRPr lang="en-US"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82258">
                <a:tc>
                  <a:txBody>
                    <a:bodyPr/>
                    <a:lstStyle/>
                    <a:p>
                      <a:pPr marL="64770" marR="0">
                        <a:lnSpc>
                          <a:spcPts val="1360"/>
                        </a:lnSpc>
                        <a:spcBef>
                          <a:spcPts val="0"/>
                        </a:spcBef>
                        <a:spcAft>
                          <a:spcPts val="0"/>
                        </a:spcAft>
                      </a:pPr>
                      <a:r>
                        <a:rPr lang="en-US" sz="900" spc="5">
                          <a:effectLst/>
                          <a:latin typeface="Calibri"/>
                          <a:ea typeface="Calibri"/>
                          <a:cs typeface="Times New Roman"/>
                        </a:rPr>
                        <a:t>SL</a:t>
                      </a:r>
                      <a:r>
                        <a:rPr lang="en-US" sz="900" spc="-10">
                          <a:effectLst/>
                          <a:latin typeface="Calibri"/>
                          <a:ea typeface="Calibri"/>
                          <a:cs typeface="Times New Roman"/>
                        </a:rPr>
                        <a:t>P</a:t>
                      </a:r>
                      <a:r>
                        <a:rPr lang="en-US" sz="900">
                          <a:effectLst/>
                          <a:latin typeface="Calibri"/>
                          <a:ea typeface="Calibri"/>
                          <a:cs typeface="Times New Roman"/>
                        </a:rPr>
                        <a:t>A</a:t>
                      </a:r>
                      <a:endParaRPr lang="en-US"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64770" marR="340995">
                        <a:lnSpc>
                          <a:spcPts val="1930"/>
                        </a:lnSpc>
                        <a:spcBef>
                          <a:spcPts val="45"/>
                        </a:spcBef>
                        <a:spcAft>
                          <a:spcPts val="0"/>
                        </a:spcAft>
                      </a:pPr>
                      <a:r>
                        <a:rPr lang="en-US" sz="900">
                          <a:effectLst/>
                          <a:latin typeface="Calibri"/>
                          <a:ea typeface="Calibri"/>
                          <a:cs typeface="Times New Roman"/>
                        </a:rPr>
                        <a:t>• Associ</a:t>
                      </a:r>
                      <a:r>
                        <a:rPr lang="en-US" sz="900" spc="-10">
                          <a:effectLst/>
                          <a:latin typeface="Calibri"/>
                          <a:ea typeface="Calibri"/>
                          <a:cs typeface="Times New Roman"/>
                        </a:rPr>
                        <a:t>a</a:t>
                      </a:r>
                      <a:r>
                        <a:rPr lang="en-US" sz="900">
                          <a:effectLst/>
                          <a:latin typeface="Calibri"/>
                          <a:ea typeface="Calibri"/>
                          <a:cs typeface="Times New Roman"/>
                        </a:rPr>
                        <a:t>t</a:t>
                      </a:r>
                      <a:r>
                        <a:rPr lang="en-US" sz="900" spc="10">
                          <a:effectLst/>
                          <a:latin typeface="Calibri"/>
                          <a:ea typeface="Calibri"/>
                          <a:cs typeface="Times New Roman"/>
                        </a:rPr>
                        <a:t>e</a:t>
                      </a:r>
                      <a:r>
                        <a:rPr lang="en-US" sz="900">
                          <a:effectLst/>
                          <a:latin typeface="Calibri"/>
                          <a:ea typeface="Calibri"/>
                          <a:cs typeface="Times New Roman"/>
                        </a:rPr>
                        <a:t>: SLP</a:t>
                      </a:r>
                      <a:endParaRPr lang="en-US" sz="1100">
                        <a:effectLst/>
                        <a:latin typeface="Calibri"/>
                        <a:ea typeface="Calibri"/>
                        <a:cs typeface="Times New Roman"/>
                      </a:endParaRPr>
                    </a:p>
                    <a:p>
                      <a:pPr marL="64770" marR="48260">
                        <a:spcBef>
                          <a:spcPts val="180"/>
                        </a:spcBef>
                        <a:spcAft>
                          <a:spcPts val="0"/>
                        </a:spcAft>
                      </a:pPr>
                      <a:r>
                        <a:rPr lang="en-US" sz="900">
                          <a:effectLst/>
                          <a:latin typeface="Calibri"/>
                          <a:ea typeface="Calibri"/>
                          <a:cs typeface="Times New Roman"/>
                        </a:rPr>
                        <a:t>• Bachelor’s in </a:t>
                      </a:r>
                      <a:r>
                        <a:rPr lang="en-US" sz="900" spc="-5">
                          <a:effectLst/>
                          <a:latin typeface="Calibri"/>
                          <a:ea typeface="Calibri"/>
                          <a:cs typeface="Times New Roman"/>
                        </a:rPr>
                        <a:t>sp</a:t>
                      </a:r>
                      <a:r>
                        <a:rPr lang="en-US" sz="900" spc="5">
                          <a:effectLst/>
                          <a:latin typeface="Calibri"/>
                          <a:ea typeface="Calibri"/>
                          <a:cs typeface="Times New Roman"/>
                        </a:rPr>
                        <a:t>e</a:t>
                      </a:r>
                      <a:r>
                        <a:rPr lang="en-US" sz="900" spc="-5">
                          <a:effectLst/>
                          <a:latin typeface="Calibri"/>
                          <a:ea typeface="Calibri"/>
                          <a:cs typeface="Times New Roman"/>
                        </a:rPr>
                        <a:t>ec</a:t>
                      </a:r>
                      <a:r>
                        <a:rPr lang="en-US" sz="900">
                          <a:effectLst/>
                          <a:latin typeface="Calibri"/>
                          <a:ea typeface="Calibri"/>
                          <a:cs typeface="Times New Roman"/>
                        </a:rPr>
                        <a:t>h </a:t>
                      </a:r>
                      <a:r>
                        <a:rPr lang="en-US" sz="900" spc="5">
                          <a:effectLst/>
                          <a:latin typeface="Calibri"/>
                          <a:ea typeface="Calibri"/>
                          <a:cs typeface="Times New Roman"/>
                        </a:rPr>
                        <a:t>a</a:t>
                      </a:r>
                      <a:r>
                        <a:rPr lang="en-US" sz="900" spc="-5">
                          <a:effectLst/>
                          <a:latin typeface="Calibri"/>
                          <a:ea typeface="Calibri"/>
                          <a:cs typeface="Times New Roman"/>
                        </a:rPr>
                        <a:t>nd </a:t>
                      </a:r>
                      <a:r>
                        <a:rPr lang="en-US" sz="900">
                          <a:effectLst/>
                          <a:latin typeface="Calibri"/>
                          <a:ea typeface="Calibri"/>
                          <a:cs typeface="Times New Roman"/>
                        </a:rPr>
                        <a:t>hearing</a:t>
                      </a:r>
                      <a:endParaRPr lang="en-US" sz="1100">
                        <a:effectLst/>
                        <a:latin typeface="Calibri"/>
                        <a:ea typeface="Calibri"/>
                        <a:cs typeface="Times New Roman"/>
                      </a:endParaRPr>
                    </a:p>
                    <a:p>
                      <a:pPr marL="64770" marR="0">
                        <a:spcBef>
                          <a:spcPts val="10"/>
                        </a:spcBef>
                        <a:spcAft>
                          <a:spcPts val="0"/>
                        </a:spcAft>
                      </a:pPr>
                      <a:r>
                        <a:rPr lang="en-US" sz="900">
                          <a:effectLst/>
                          <a:latin typeface="Calibri"/>
                          <a:ea typeface="Calibri"/>
                          <a:cs typeface="Times New Roman"/>
                        </a:rPr>
                        <a:t>• </a:t>
                      </a:r>
                      <a:r>
                        <a:rPr lang="en-US" sz="900" spc="-5">
                          <a:effectLst/>
                          <a:latin typeface="Calibri"/>
                          <a:ea typeface="Calibri"/>
                          <a:cs typeface="Times New Roman"/>
                        </a:rPr>
                        <a:t>B</a:t>
                      </a:r>
                      <a:r>
                        <a:rPr lang="en-US" sz="900" spc="5">
                          <a:effectLst/>
                          <a:latin typeface="Calibri"/>
                          <a:ea typeface="Calibri"/>
                          <a:cs typeface="Times New Roman"/>
                        </a:rPr>
                        <a:t>a</a:t>
                      </a:r>
                      <a:r>
                        <a:rPr lang="en-US" sz="900" spc="-5">
                          <a:effectLst/>
                          <a:latin typeface="Calibri"/>
                          <a:ea typeface="Calibri"/>
                          <a:cs typeface="Times New Roman"/>
                        </a:rPr>
                        <a:t>che</a:t>
                      </a:r>
                      <a:r>
                        <a:rPr lang="en-US" sz="900" spc="5">
                          <a:effectLst/>
                          <a:latin typeface="Calibri"/>
                          <a:ea typeface="Calibri"/>
                          <a:cs typeface="Times New Roman"/>
                        </a:rPr>
                        <a:t>l</a:t>
                      </a:r>
                      <a:r>
                        <a:rPr lang="en-US" sz="900">
                          <a:effectLst/>
                          <a:latin typeface="Calibri"/>
                          <a:ea typeface="Calibri"/>
                          <a:cs typeface="Times New Roman"/>
                        </a:rPr>
                        <a:t>or’s w/req. coursework</a:t>
                      </a:r>
                      <a:endParaRPr lang="en-US" sz="1100">
                        <a:effectLst/>
                        <a:latin typeface="Calibri"/>
                        <a:ea typeface="Calibri"/>
                        <a:cs typeface="Times New Roman"/>
                      </a:endParaRPr>
                    </a:p>
                    <a:p>
                      <a:pPr marL="64770" marR="0" algn="just">
                        <a:lnSpc>
                          <a:spcPct val="97000"/>
                        </a:lnSpc>
                        <a:spcBef>
                          <a:spcPts val="0"/>
                        </a:spcBef>
                        <a:spcAft>
                          <a:spcPts val="0"/>
                        </a:spcAft>
                      </a:pPr>
                      <a:r>
                        <a:rPr lang="en-US" sz="900">
                          <a:effectLst/>
                          <a:latin typeface="Calibri"/>
                          <a:ea typeface="Calibri"/>
                          <a:cs typeface="Times New Roman"/>
                        </a:rPr>
                        <a:t>•</a:t>
                      </a:r>
                      <a:r>
                        <a:rPr lang="en-US" sz="900" spc="-5">
                          <a:effectLst/>
                          <a:latin typeface="Calibri"/>
                          <a:ea typeface="Calibri"/>
                          <a:cs typeface="Times New Roman"/>
                        </a:rPr>
                        <a:t>B</a:t>
                      </a:r>
                      <a:r>
                        <a:rPr lang="en-US" sz="900" spc="5">
                          <a:effectLst/>
                          <a:latin typeface="Calibri"/>
                          <a:ea typeface="Calibri"/>
                          <a:cs typeface="Times New Roman"/>
                        </a:rPr>
                        <a:t>a</a:t>
                      </a:r>
                      <a:r>
                        <a:rPr lang="en-US" sz="900" spc="-5">
                          <a:effectLst/>
                          <a:latin typeface="Calibri"/>
                          <a:ea typeface="Calibri"/>
                          <a:cs typeface="Times New Roman"/>
                        </a:rPr>
                        <a:t>chelo</a:t>
                      </a:r>
                      <a:r>
                        <a:rPr lang="en-US" sz="900">
                          <a:effectLst/>
                          <a:latin typeface="Calibri"/>
                          <a:ea typeface="Calibri"/>
                          <a:cs typeface="Times New Roman"/>
                        </a:rPr>
                        <a:t>r</a:t>
                      </a:r>
                      <a:r>
                        <a:rPr lang="en-US" sz="900" spc="5">
                          <a:effectLst/>
                          <a:latin typeface="Calibri"/>
                          <a:ea typeface="Calibri"/>
                          <a:cs typeface="Times New Roman"/>
                        </a:rPr>
                        <a:t>’</a:t>
                      </a:r>
                      <a:r>
                        <a:rPr lang="en-US" sz="900">
                          <a:effectLst/>
                          <a:latin typeface="Calibri"/>
                          <a:ea typeface="Calibri"/>
                          <a:cs typeface="Times New Roman"/>
                        </a:rPr>
                        <a:t>s followed by certifi</a:t>
                      </a:r>
                      <a:r>
                        <a:rPr lang="en-US" sz="900" spc="-10">
                          <a:effectLst/>
                          <a:latin typeface="Calibri"/>
                          <a:ea typeface="Calibri"/>
                          <a:cs typeface="Times New Roman"/>
                        </a:rPr>
                        <a:t>c</a:t>
                      </a:r>
                      <a:r>
                        <a:rPr lang="en-US" sz="900">
                          <a:effectLst/>
                          <a:latin typeface="Calibri"/>
                          <a:ea typeface="Calibri"/>
                          <a:cs typeface="Times New Roman"/>
                        </a:rPr>
                        <a:t>a</a:t>
                      </a:r>
                      <a:r>
                        <a:rPr lang="en-US" sz="900" spc="15">
                          <a:effectLst/>
                          <a:latin typeface="Calibri"/>
                          <a:ea typeface="Calibri"/>
                          <a:cs typeface="Times New Roman"/>
                        </a:rPr>
                        <a:t>t</a:t>
                      </a:r>
                      <a:r>
                        <a:rPr lang="en-US" sz="900">
                          <a:effectLst/>
                          <a:latin typeface="Calibri"/>
                          <a:ea typeface="Calibri"/>
                          <a:cs typeface="Times New Roman"/>
                        </a:rPr>
                        <a:t>e</a:t>
                      </a:r>
                      <a:endParaRPr lang="en-US" sz="1100">
                        <a:effectLst/>
                        <a:latin typeface="Calibri"/>
                        <a:ea typeface="Calibri"/>
                        <a:cs typeface="Times New Roman"/>
                      </a:endParaRPr>
                    </a:p>
                    <a:p>
                      <a:pPr marL="64770" marR="0">
                        <a:lnSpc>
                          <a:spcPct val="97000"/>
                        </a:lnSpc>
                        <a:spcBef>
                          <a:spcPts val="0"/>
                        </a:spcBef>
                        <a:spcAft>
                          <a:spcPts val="0"/>
                        </a:spcAft>
                      </a:pPr>
                      <a:r>
                        <a:rPr lang="en-US" sz="900">
                          <a:effectLst/>
                          <a:latin typeface="Calibri"/>
                          <a:ea typeface="Calibri"/>
                          <a:cs typeface="Times New Roman"/>
                        </a:rPr>
                        <a:t>• Comp</a:t>
                      </a:r>
                      <a:r>
                        <a:rPr lang="en-US" sz="900" spc="-5">
                          <a:effectLst/>
                          <a:latin typeface="Calibri"/>
                          <a:ea typeface="Calibri"/>
                          <a:cs typeface="Times New Roman"/>
                        </a:rPr>
                        <a:t>e</a:t>
                      </a:r>
                      <a:r>
                        <a:rPr lang="en-US" sz="900">
                          <a:effectLst/>
                          <a:latin typeface="Calibri"/>
                          <a:ea typeface="Calibri"/>
                          <a:cs typeface="Times New Roman"/>
                        </a:rPr>
                        <a:t>tency </a:t>
                      </a:r>
                      <a:r>
                        <a:rPr lang="en-US" sz="900" spc="-5">
                          <a:effectLst/>
                          <a:latin typeface="Calibri"/>
                          <a:ea typeface="Calibri"/>
                          <a:cs typeface="Times New Roman"/>
                        </a:rPr>
                        <a:t>e</a:t>
                      </a:r>
                      <a:r>
                        <a:rPr lang="en-US" sz="900" spc="5">
                          <a:effectLst/>
                          <a:latin typeface="Calibri"/>
                          <a:ea typeface="Calibri"/>
                          <a:cs typeface="Times New Roman"/>
                        </a:rPr>
                        <a:t>x</a:t>
                      </a:r>
                      <a:r>
                        <a:rPr lang="en-US" sz="900" spc="-5">
                          <a:effectLst/>
                          <a:latin typeface="Calibri"/>
                          <a:ea typeface="Calibri"/>
                          <a:cs typeface="Times New Roman"/>
                        </a:rPr>
                        <a:t>a</a:t>
                      </a:r>
                      <a:r>
                        <a:rPr lang="en-US" sz="900">
                          <a:effectLst/>
                          <a:latin typeface="Calibri"/>
                          <a:ea typeface="Calibri"/>
                          <a:cs typeface="Times New Roman"/>
                        </a:rPr>
                        <a:t>m </a:t>
                      </a:r>
                      <a:r>
                        <a:rPr lang="en-US" sz="900" spc="5">
                          <a:effectLst/>
                          <a:latin typeface="Calibri"/>
                          <a:ea typeface="Calibri"/>
                          <a:cs typeface="Times New Roman"/>
                        </a:rPr>
                        <a:t>(</a:t>
                      </a:r>
                      <a:r>
                        <a:rPr lang="en-US" sz="900">
                          <a:effectLst/>
                          <a:latin typeface="Calibri"/>
                          <a:ea typeface="Calibri"/>
                          <a:cs typeface="Times New Roman"/>
                        </a:rPr>
                        <a:t>T</a:t>
                      </a:r>
                      <a:r>
                        <a:rPr lang="en-US" sz="900" spc="5">
                          <a:effectLst/>
                          <a:latin typeface="Calibri"/>
                          <a:ea typeface="Calibri"/>
                          <a:cs typeface="Times New Roman"/>
                        </a:rPr>
                        <a:t>B</a:t>
                      </a:r>
                      <a:r>
                        <a:rPr lang="en-US" sz="900" spc="-5">
                          <a:effectLst/>
                          <a:latin typeface="Calibri"/>
                          <a:ea typeface="Calibri"/>
                          <a:cs typeface="Times New Roman"/>
                        </a:rPr>
                        <a:t>D</a:t>
                      </a:r>
                      <a:r>
                        <a:rPr lang="en-US" sz="900">
                          <a:effectLst/>
                          <a:latin typeface="Calibri"/>
                          <a:ea typeface="Calibri"/>
                          <a:cs typeface="Times New Roman"/>
                        </a:rPr>
                        <a:t>)</a:t>
                      </a:r>
                      <a:endParaRPr lang="en-US"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770" marR="57150">
                        <a:lnSpc>
                          <a:spcPts val="1930"/>
                        </a:lnSpc>
                        <a:spcBef>
                          <a:spcPts val="45"/>
                        </a:spcBef>
                        <a:spcAft>
                          <a:spcPts val="0"/>
                        </a:spcAft>
                      </a:pPr>
                      <a:r>
                        <a:rPr lang="en-US" sz="900" dirty="0">
                          <a:effectLst/>
                          <a:latin typeface="Calibri"/>
                          <a:ea typeface="Calibri"/>
                          <a:cs typeface="Times New Roman"/>
                        </a:rPr>
                        <a:t>Stipu</a:t>
                      </a:r>
                      <a:r>
                        <a:rPr lang="en-US" sz="900" spc="10" dirty="0">
                          <a:effectLst/>
                          <a:latin typeface="Calibri"/>
                          <a:ea typeface="Calibri"/>
                          <a:cs typeface="Times New Roman"/>
                        </a:rPr>
                        <a:t>l</a:t>
                      </a:r>
                      <a:r>
                        <a:rPr lang="en-US" sz="900" dirty="0">
                          <a:effectLst/>
                          <a:latin typeface="Calibri"/>
                          <a:ea typeface="Calibri"/>
                          <a:cs typeface="Times New Roman"/>
                        </a:rPr>
                        <a:t>ated n</a:t>
                      </a:r>
                      <a:r>
                        <a:rPr lang="en-US" sz="900" spc="-5" dirty="0">
                          <a:effectLst/>
                          <a:latin typeface="Calibri"/>
                          <a:ea typeface="Calibri"/>
                          <a:cs typeface="Times New Roman"/>
                        </a:rPr>
                        <a:t>u</a:t>
                      </a:r>
                      <a:r>
                        <a:rPr lang="en-US" sz="900" dirty="0">
                          <a:effectLst/>
                          <a:latin typeface="Calibri"/>
                          <a:ea typeface="Calibri"/>
                          <a:cs typeface="Times New Roman"/>
                        </a:rPr>
                        <a:t>mber of clin</a:t>
                      </a:r>
                      <a:r>
                        <a:rPr lang="en-US" sz="900" spc="5" dirty="0">
                          <a:effectLst/>
                          <a:latin typeface="Calibri"/>
                          <a:ea typeface="Calibri"/>
                          <a:cs typeface="Times New Roman"/>
                        </a:rPr>
                        <a:t>i</a:t>
                      </a:r>
                      <a:r>
                        <a:rPr lang="en-US" sz="900" spc="-5" dirty="0">
                          <a:effectLst/>
                          <a:latin typeface="Calibri"/>
                          <a:ea typeface="Calibri"/>
                          <a:cs typeface="Times New Roman"/>
                        </a:rPr>
                        <a:t>c</a:t>
                      </a:r>
                      <a:r>
                        <a:rPr lang="en-US" sz="900" spc="5" dirty="0">
                          <a:effectLst/>
                          <a:latin typeface="Calibri"/>
                          <a:ea typeface="Calibri"/>
                          <a:cs typeface="Times New Roman"/>
                        </a:rPr>
                        <a:t>a</a:t>
                      </a:r>
                      <a:r>
                        <a:rPr lang="en-US" sz="900" dirty="0">
                          <a:effectLst/>
                          <a:latin typeface="Calibri"/>
                          <a:ea typeface="Calibri"/>
                          <a:cs typeface="Times New Roman"/>
                        </a:rPr>
                        <a:t>l hou</a:t>
                      </a:r>
                      <a:r>
                        <a:rPr lang="en-US" sz="900" spc="5" dirty="0">
                          <a:effectLst/>
                          <a:latin typeface="Calibri"/>
                          <a:ea typeface="Calibri"/>
                          <a:cs typeface="Times New Roman"/>
                        </a:rPr>
                        <a:t>r</a:t>
                      </a:r>
                      <a:r>
                        <a:rPr lang="en-US" sz="900" dirty="0">
                          <a:effectLst/>
                          <a:latin typeface="Calibri"/>
                          <a:ea typeface="Calibri"/>
                          <a:cs typeface="Times New Roman"/>
                        </a:rPr>
                        <a:t>s</a:t>
                      </a:r>
                      <a:endParaRPr lang="en-US" sz="11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770" marR="269240">
                        <a:spcBef>
                          <a:spcPts val="220"/>
                        </a:spcBef>
                        <a:spcAft>
                          <a:spcPts val="0"/>
                        </a:spcAft>
                      </a:pPr>
                      <a:r>
                        <a:rPr lang="en-US" sz="900">
                          <a:effectLst/>
                          <a:latin typeface="Calibri"/>
                          <a:ea typeface="Calibri"/>
                          <a:cs typeface="Times New Roman"/>
                        </a:rPr>
                        <a:t>A</a:t>
                      </a:r>
                      <a:r>
                        <a:rPr lang="en-US" sz="900" spc="-5">
                          <a:effectLst/>
                          <a:latin typeface="Calibri"/>
                          <a:ea typeface="Calibri"/>
                          <a:cs typeface="Times New Roman"/>
                        </a:rPr>
                        <a:t>c</a:t>
                      </a:r>
                      <a:r>
                        <a:rPr lang="en-US" sz="900">
                          <a:effectLst/>
                          <a:latin typeface="Calibri"/>
                          <a:ea typeface="Calibri"/>
                          <a:cs typeface="Times New Roman"/>
                        </a:rPr>
                        <a:t>ts under reg</a:t>
                      </a:r>
                      <a:r>
                        <a:rPr lang="en-US" sz="900" spc="-10">
                          <a:effectLst/>
                          <a:latin typeface="Calibri"/>
                          <a:ea typeface="Calibri"/>
                          <a:cs typeface="Times New Roman"/>
                        </a:rPr>
                        <a:t>u</a:t>
                      </a:r>
                      <a:r>
                        <a:rPr lang="en-US" sz="900">
                          <a:effectLst/>
                          <a:latin typeface="Calibri"/>
                          <a:ea typeface="Calibri"/>
                          <a:cs typeface="Times New Roman"/>
                        </a:rPr>
                        <a:t>l</a:t>
                      </a:r>
                      <a:r>
                        <a:rPr lang="en-US" sz="900" spc="-10">
                          <a:effectLst/>
                          <a:latin typeface="Calibri"/>
                          <a:ea typeface="Calibri"/>
                          <a:cs typeface="Times New Roman"/>
                        </a:rPr>
                        <a:t>a</a:t>
                      </a:r>
                      <a:r>
                        <a:rPr lang="en-US" sz="900">
                          <a:effectLst/>
                          <a:latin typeface="Calibri"/>
                          <a:ea typeface="Calibri"/>
                          <a:cs typeface="Times New Roman"/>
                        </a:rPr>
                        <a:t>r or periodi</a:t>
                      </a:r>
                      <a:r>
                        <a:rPr lang="en-US" sz="900" spc="-5">
                          <a:effectLst/>
                          <a:latin typeface="Calibri"/>
                          <a:ea typeface="Calibri"/>
                          <a:cs typeface="Times New Roman"/>
                        </a:rPr>
                        <a:t>c</a:t>
                      </a:r>
                      <a:r>
                        <a:rPr lang="en-US" sz="900">
                          <a:effectLst/>
                          <a:latin typeface="Calibri"/>
                          <a:ea typeface="Calibri"/>
                          <a:cs typeface="Times New Roman"/>
                        </a:rPr>
                        <a:t>—but not </a:t>
                      </a:r>
                      <a:r>
                        <a:rPr lang="en-US" sz="900" spc="-5">
                          <a:effectLst/>
                          <a:latin typeface="Calibri"/>
                          <a:ea typeface="Calibri"/>
                          <a:cs typeface="Times New Roman"/>
                        </a:rPr>
                        <a:t>continu</a:t>
                      </a:r>
                      <a:r>
                        <a:rPr lang="en-US" sz="900" spc="10">
                          <a:effectLst/>
                          <a:latin typeface="Calibri"/>
                          <a:ea typeface="Calibri"/>
                          <a:cs typeface="Times New Roman"/>
                        </a:rPr>
                        <a:t>o</a:t>
                      </a:r>
                      <a:r>
                        <a:rPr lang="en-US" sz="900" spc="-5">
                          <a:effectLst/>
                          <a:latin typeface="Calibri"/>
                          <a:ea typeface="Calibri"/>
                          <a:cs typeface="Times New Roman"/>
                        </a:rPr>
                        <a:t>u</a:t>
                      </a:r>
                      <a:r>
                        <a:rPr lang="en-US" sz="900">
                          <a:effectLst/>
                          <a:latin typeface="Calibri"/>
                          <a:ea typeface="Calibri"/>
                          <a:cs typeface="Times New Roman"/>
                        </a:rPr>
                        <a:t>s— g</a:t>
                      </a:r>
                      <a:r>
                        <a:rPr lang="en-US" sz="900" spc="-10">
                          <a:effectLst/>
                          <a:latin typeface="Calibri"/>
                          <a:ea typeface="Calibri"/>
                          <a:cs typeface="Times New Roman"/>
                        </a:rPr>
                        <a:t>u</a:t>
                      </a:r>
                      <a:r>
                        <a:rPr lang="en-US" sz="900">
                          <a:effectLst/>
                          <a:latin typeface="Calibri"/>
                          <a:ea typeface="Calibri"/>
                          <a:cs typeface="Times New Roman"/>
                        </a:rPr>
                        <a:t>ida</a:t>
                      </a:r>
                      <a:r>
                        <a:rPr lang="en-US" sz="900" spc="10">
                          <a:effectLst/>
                          <a:latin typeface="Calibri"/>
                          <a:ea typeface="Calibri"/>
                          <a:cs typeface="Times New Roman"/>
                        </a:rPr>
                        <a:t>n</a:t>
                      </a:r>
                      <a:r>
                        <a:rPr lang="en-US" sz="900" spc="-5">
                          <a:effectLst/>
                          <a:latin typeface="Calibri"/>
                          <a:ea typeface="Calibri"/>
                          <a:cs typeface="Times New Roman"/>
                        </a:rPr>
                        <a:t>c</a:t>
                      </a:r>
                      <a:r>
                        <a:rPr lang="en-US" sz="900">
                          <a:effectLst/>
                          <a:latin typeface="Calibri"/>
                          <a:ea typeface="Calibri"/>
                          <a:cs typeface="Times New Roman"/>
                        </a:rPr>
                        <a:t>e of supervi</a:t>
                      </a:r>
                      <a:r>
                        <a:rPr lang="en-US" sz="900" spc="-5">
                          <a:effectLst/>
                          <a:latin typeface="Calibri"/>
                          <a:ea typeface="Calibri"/>
                          <a:cs typeface="Times New Roman"/>
                        </a:rPr>
                        <a:t>s</a:t>
                      </a:r>
                      <a:r>
                        <a:rPr lang="en-US" sz="900">
                          <a:effectLst/>
                          <a:latin typeface="Calibri"/>
                          <a:ea typeface="Calibri"/>
                          <a:cs typeface="Times New Roman"/>
                        </a:rPr>
                        <a:t>or</a:t>
                      </a:r>
                      <a:endParaRPr lang="en-US"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770" marR="83820">
                        <a:spcBef>
                          <a:spcPts val="220"/>
                        </a:spcBef>
                        <a:spcAft>
                          <a:spcPts val="0"/>
                        </a:spcAft>
                      </a:pPr>
                      <a:r>
                        <a:rPr lang="en-US" sz="900" spc="-5" dirty="0">
                          <a:effectLst/>
                          <a:latin typeface="Calibri"/>
                          <a:ea typeface="Calibri"/>
                          <a:cs typeface="Times New Roman"/>
                        </a:rPr>
                        <a:t>E</a:t>
                      </a:r>
                      <a:r>
                        <a:rPr lang="en-US" sz="900" spc="5" dirty="0">
                          <a:effectLst/>
                          <a:latin typeface="Calibri"/>
                          <a:ea typeface="Calibri"/>
                          <a:cs typeface="Times New Roman"/>
                        </a:rPr>
                        <a:t>x</a:t>
                      </a:r>
                      <a:r>
                        <a:rPr lang="en-US" sz="900" spc="-5" dirty="0">
                          <a:effectLst/>
                          <a:latin typeface="Calibri"/>
                          <a:ea typeface="Calibri"/>
                          <a:cs typeface="Times New Roman"/>
                        </a:rPr>
                        <a:t>e</a:t>
                      </a:r>
                      <a:r>
                        <a:rPr lang="en-US" sz="900" spc="5" dirty="0">
                          <a:effectLst/>
                          <a:latin typeface="Calibri"/>
                          <a:ea typeface="Calibri"/>
                          <a:cs typeface="Times New Roman"/>
                        </a:rPr>
                        <a:t>r</a:t>
                      </a:r>
                      <a:r>
                        <a:rPr lang="en-US" sz="900" spc="-5" dirty="0">
                          <a:effectLst/>
                          <a:latin typeface="Calibri"/>
                          <a:ea typeface="Calibri"/>
                          <a:cs typeface="Times New Roman"/>
                        </a:rPr>
                        <a:t>cis</a:t>
                      </a:r>
                      <a:r>
                        <a:rPr lang="en-US" sz="900" spc="5" dirty="0">
                          <a:effectLst/>
                          <a:latin typeface="Calibri"/>
                          <a:ea typeface="Calibri"/>
                          <a:cs typeface="Times New Roman"/>
                        </a:rPr>
                        <a:t>e</a:t>
                      </a:r>
                      <a:r>
                        <a:rPr lang="en-US" sz="900" dirty="0">
                          <a:effectLst/>
                          <a:latin typeface="Calibri"/>
                          <a:ea typeface="Calibri"/>
                          <a:cs typeface="Times New Roman"/>
                        </a:rPr>
                        <a:t>s initiati</a:t>
                      </a:r>
                      <a:r>
                        <a:rPr lang="en-US" sz="900" spc="10" dirty="0">
                          <a:effectLst/>
                          <a:latin typeface="Calibri"/>
                          <a:ea typeface="Calibri"/>
                          <a:cs typeface="Times New Roman"/>
                        </a:rPr>
                        <a:t>v</a:t>
                      </a:r>
                      <a:r>
                        <a:rPr lang="en-US" sz="900" dirty="0">
                          <a:effectLst/>
                          <a:latin typeface="Calibri"/>
                          <a:ea typeface="Calibri"/>
                          <a:cs typeface="Times New Roman"/>
                        </a:rPr>
                        <a:t>e in pursuit of SL</a:t>
                      </a:r>
                      <a:r>
                        <a:rPr lang="en-US" sz="900" spc="10" dirty="0">
                          <a:effectLst/>
                          <a:latin typeface="Calibri"/>
                          <a:ea typeface="Calibri"/>
                          <a:cs typeface="Times New Roman"/>
                        </a:rPr>
                        <a:t>P</a:t>
                      </a:r>
                      <a:r>
                        <a:rPr lang="en-US" sz="900" dirty="0">
                          <a:effectLst/>
                          <a:latin typeface="Calibri"/>
                          <a:ea typeface="Calibri"/>
                          <a:cs typeface="Times New Roman"/>
                        </a:rPr>
                        <a:t>- dire</a:t>
                      </a:r>
                      <a:r>
                        <a:rPr lang="en-US" sz="900" spc="-10" dirty="0">
                          <a:effectLst/>
                          <a:latin typeface="Calibri"/>
                          <a:ea typeface="Calibri"/>
                          <a:cs typeface="Times New Roman"/>
                        </a:rPr>
                        <a:t>c</a:t>
                      </a:r>
                      <a:r>
                        <a:rPr lang="en-US" sz="900" dirty="0">
                          <a:effectLst/>
                          <a:latin typeface="Calibri"/>
                          <a:ea typeface="Calibri"/>
                          <a:cs typeface="Times New Roman"/>
                        </a:rPr>
                        <a:t>ted</a:t>
                      </a:r>
                      <a:r>
                        <a:rPr lang="en-US" sz="900" spc="5" dirty="0">
                          <a:effectLst/>
                          <a:latin typeface="Calibri"/>
                          <a:ea typeface="Calibri"/>
                          <a:cs typeface="Times New Roman"/>
                        </a:rPr>
                        <a:t> </a:t>
                      </a:r>
                      <a:r>
                        <a:rPr lang="en-US" sz="900" dirty="0">
                          <a:effectLst/>
                          <a:latin typeface="Calibri"/>
                          <a:ea typeface="Calibri"/>
                          <a:cs typeface="Times New Roman"/>
                        </a:rPr>
                        <a:t>and </a:t>
                      </a:r>
                      <a:r>
                        <a:rPr lang="en-US" sz="900" spc="-5" dirty="0">
                          <a:effectLst/>
                          <a:latin typeface="Calibri"/>
                          <a:ea typeface="Calibri"/>
                          <a:cs typeface="Times New Roman"/>
                        </a:rPr>
                        <a:t>su</a:t>
                      </a:r>
                      <a:r>
                        <a:rPr lang="en-US" sz="900" spc="5" dirty="0">
                          <a:effectLst/>
                          <a:latin typeface="Calibri"/>
                          <a:ea typeface="Calibri"/>
                          <a:cs typeface="Times New Roman"/>
                        </a:rPr>
                        <a:t>p</a:t>
                      </a:r>
                      <a:r>
                        <a:rPr lang="en-US" sz="900" spc="-5" dirty="0">
                          <a:effectLst/>
                          <a:latin typeface="Calibri"/>
                          <a:ea typeface="Calibri"/>
                          <a:cs typeface="Times New Roman"/>
                        </a:rPr>
                        <a:t>e</a:t>
                      </a:r>
                      <a:r>
                        <a:rPr lang="en-US" sz="900" spc="5" dirty="0">
                          <a:effectLst/>
                          <a:latin typeface="Calibri"/>
                          <a:ea typeface="Calibri"/>
                          <a:cs typeface="Times New Roman"/>
                        </a:rPr>
                        <a:t>r</a:t>
                      </a:r>
                      <a:r>
                        <a:rPr lang="en-US" sz="900" spc="-5" dirty="0">
                          <a:effectLst/>
                          <a:latin typeface="Calibri"/>
                          <a:ea typeface="Calibri"/>
                          <a:cs typeface="Times New Roman"/>
                        </a:rPr>
                        <a:t>vised </a:t>
                      </a:r>
                      <a:r>
                        <a:rPr lang="en-US" sz="900" dirty="0">
                          <a:effectLst/>
                          <a:latin typeface="Calibri"/>
                          <a:ea typeface="Calibri"/>
                          <a:cs typeface="Times New Roman"/>
                        </a:rPr>
                        <a:t>assi</a:t>
                      </a:r>
                      <a:r>
                        <a:rPr lang="en-US" sz="900" spc="-5" dirty="0">
                          <a:effectLst/>
                          <a:latin typeface="Calibri"/>
                          <a:ea typeface="Calibri"/>
                          <a:cs typeface="Times New Roman"/>
                        </a:rPr>
                        <a:t>g</a:t>
                      </a:r>
                      <a:r>
                        <a:rPr lang="en-US" sz="900" dirty="0">
                          <a:effectLst/>
                          <a:latin typeface="Calibri"/>
                          <a:ea typeface="Calibri"/>
                          <a:cs typeface="Times New Roman"/>
                        </a:rPr>
                        <a:t>nments (i</a:t>
                      </a:r>
                      <a:r>
                        <a:rPr lang="en-US" sz="900" spc="-10" dirty="0">
                          <a:effectLst/>
                          <a:latin typeface="Calibri"/>
                          <a:ea typeface="Calibri"/>
                          <a:cs typeface="Times New Roman"/>
                        </a:rPr>
                        <a:t>.</a:t>
                      </a:r>
                      <a:r>
                        <a:rPr lang="en-US" sz="900" dirty="0">
                          <a:effectLst/>
                          <a:latin typeface="Calibri"/>
                          <a:ea typeface="Calibri"/>
                          <a:cs typeface="Times New Roman"/>
                        </a:rPr>
                        <a:t>e., follows</a:t>
                      </a:r>
                      <a:r>
                        <a:rPr lang="en-US" sz="900" spc="10" dirty="0">
                          <a:effectLst/>
                          <a:latin typeface="Calibri"/>
                          <a:ea typeface="Calibri"/>
                          <a:cs typeface="Times New Roman"/>
                        </a:rPr>
                        <a:t> </a:t>
                      </a:r>
                      <a:r>
                        <a:rPr lang="en-US" sz="900" dirty="0">
                          <a:effectLst/>
                          <a:latin typeface="Calibri"/>
                          <a:ea typeface="Calibri"/>
                          <a:cs typeface="Times New Roman"/>
                        </a:rPr>
                        <a:t>a treatment plan, reports,</a:t>
                      </a:r>
                      <a:r>
                        <a:rPr lang="en-US" sz="900" spc="-5" dirty="0">
                          <a:effectLst/>
                          <a:latin typeface="Calibri"/>
                          <a:ea typeface="Calibri"/>
                          <a:cs typeface="Times New Roman"/>
                        </a:rPr>
                        <a:t> </a:t>
                      </a:r>
                      <a:r>
                        <a:rPr lang="en-US" sz="900" dirty="0">
                          <a:effectLst/>
                          <a:latin typeface="Calibri"/>
                          <a:ea typeface="Calibri"/>
                          <a:cs typeface="Times New Roman"/>
                        </a:rPr>
                        <a:t>and provides </a:t>
                      </a:r>
                      <a:r>
                        <a:rPr lang="en-US" sz="900" spc="5" dirty="0">
                          <a:effectLst/>
                          <a:latin typeface="Calibri"/>
                          <a:ea typeface="Calibri"/>
                          <a:cs typeface="Times New Roman"/>
                        </a:rPr>
                        <a:t>f</a:t>
                      </a:r>
                      <a:r>
                        <a:rPr lang="en-US" sz="900" spc="-5" dirty="0">
                          <a:effectLst/>
                          <a:latin typeface="Calibri"/>
                          <a:ea typeface="Calibri"/>
                          <a:cs typeface="Times New Roman"/>
                        </a:rPr>
                        <a:t>ee</a:t>
                      </a:r>
                      <a:r>
                        <a:rPr lang="en-US" sz="900" spc="5" dirty="0">
                          <a:effectLst/>
                          <a:latin typeface="Calibri"/>
                          <a:ea typeface="Calibri"/>
                          <a:cs typeface="Times New Roman"/>
                        </a:rPr>
                        <a:t>d</a:t>
                      </a:r>
                      <a:r>
                        <a:rPr lang="en-US" sz="900" spc="-5" dirty="0">
                          <a:effectLst/>
                          <a:latin typeface="Calibri"/>
                          <a:ea typeface="Calibri"/>
                          <a:cs typeface="Times New Roman"/>
                        </a:rPr>
                        <a:t>ba</a:t>
                      </a:r>
                      <a:r>
                        <a:rPr lang="en-US" sz="900" spc="5" dirty="0">
                          <a:effectLst/>
                          <a:latin typeface="Calibri"/>
                          <a:ea typeface="Calibri"/>
                          <a:cs typeface="Times New Roman"/>
                        </a:rPr>
                        <a:t>c</a:t>
                      </a:r>
                      <a:r>
                        <a:rPr lang="en-US" sz="900" dirty="0">
                          <a:effectLst/>
                          <a:latin typeface="Calibri"/>
                          <a:ea typeface="Calibri"/>
                          <a:cs typeface="Times New Roman"/>
                        </a:rPr>
                        <a:t>k </a:t>
                      </a:r>
                      <a:r>
                        <a:rPr lang="en-US" sz="900" spc="-5" dirty="0">
                          <a:effectLst/>
                          <a:latin typeface="Calibri"/>
                          <a:ea typeface="Calibri"/>
                          <a:cs typeface="Times New Roman"/>
                        </a:rPr>
                        <a:t>t</a:t>
                      </a:r>
                      <a:r>
                        <a:rPr lang="en-US" sz="900" dirty="0">
                          <a:effectLst/>
                          <a:latin typeface="Calibri"/>
                          <a:ea typeface="Calibri"/>
                          <a:cs typeface="Times New Roman"/>
                        </a:rPr>
                        <a:t>o </a:t>
                      </a:r>
                      <a:r>
                        <a:rPr lang="en-US" sz="900" spc="5" dirty="0">
                          <a:effectLst/>
                          <a:latin typeface="Calibri"/>
                          <a:ea typeface="Calibri"/>
                          <a:cs typeface="Times New Roman"/>
                        </a:rPr>
                        <a:t>t</a:t>
                      </a:r>
                      <a:r>
                        <a:rPr lang="en-US" sz="900" dirty="0">
                          <a:effectLst/>
                          <a:latin typeface="Calibri"/>
                          <a:ea typeface="Calibri"/>
                          <a:cs typeface="Times New Roman"/>
                        </a:rPr>
                        <a:t>he SLP)</a:t>
                      </a:r>
                      <a:endParaRPr lang="en-US" sz="11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6677">
                <a:tc>
                  <a:txBody>
                    <a:bodyPr/>
                    <a:lstStyle/>
                    <a:p>
                      <a:pPr marL="64770" marR="0">
                        <a:lnSpc>
                          <a:spcPts val="1375"/>
                        </a:lnSpc>
                        <a:spcBef>
                          <a:spcPts val="0"/>
                        </a:spcBef>
                        <a:spcAft>
                          <a:spcPts val="0"/>
                        </a:spcAft>
                      </a:pPr>
                      <a:r>
                        <a:rPr lang="en-US" sz="900" spc="5">
                          <a:effectLst/>
                          <a:latin typeface="Calibri"/>
                          <a:ea typeface="Calibri"/>
                          <a:cs typeface="Times New Roman"/>
                        </a:rPr>
                        <a:t>SLP</a:t>
                      </a:r>
                      <a:endParaRPr lang="en-US"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64770" marR="0">
                        <a:lnSpc>
                          <a:spcPts val="1930"/>
                        </a:lnSpc>
                        <a:spcBef>
                          <a:spcPts val="60"/>
                        </a:spcBef>
                        <a:spcAft>
                          <a:spcPts val="0"/>
                        </a:spcAft>
                      </a:pPr>
                      <a:r>
                        <a:rPr lang="en-US" sz="900">
                          <a:effectLst/>
                          <a:latin typeface="Calibri"/>
                          <a:ea typeface="Calibri"/>
                          <a:cs typeface="Times New Roman"/>
                        </a:rPr>
                        <a:t>• Master’s</a:t>
                      </a:r>
                      <a:r>
                        <a:rPr lang="en-US" sz="900" spc="-5">
                          <a:effectLst/>
                          <a:latin typeface="Calibri"/>
                          <a:ea typeface="Calibri"/>
                          <a:cs typeface="Times New Roman"/>
                        </a:rPr>
                        <a:t> </a:t>
                      </a:r>
                      <a:r>
                        <a:rPr lang="en-US" sz="900" spc="10">
                          <a:effectLst/>
                          <a:latin typeface="Calibri"/>
                          <a:ea typeface="Calibri"/>
                          <a:cs typeface="Times New Roman"/>
                        </a:rPr>
                        <a:t>i</a:t>
                      </a:r>
                      <a:r>
                        <a:rPr lang="en-US" sz="900">
                          <a:effectLst/>
                          <a:latin typeface="Calibri"/>
                          <a:ea typeface="Calibri"/>
                          <a:cs typeface="Times New Roman"/>
                        </a:rPr>
                        <a:t>n </a:t>
                      </a:r>
                      <a:r>
                        <a:rPr lang="en-US" sz="900" spc="-5">
                          <a:effectLst/>
                          <a:latin typeface="Calibri"/>
                          <a:ea typeface="Calibri"/>
                          <a:cs typeface="Times New Roman"/>
                        </a:rPr>
                        <a:t>sp</a:t>
                      </a:r>
                      <a:r>
                        <a:rPr lang="en-US" sz="900" spc="5">
                          <a:effectLst/>
                          <a:latin typeface="Calibri"/>
                          <a:ea typeface="Calibri"/>
                          <a:cs typeface="Times New Roman"/>
                        </a:rPr>
                        <a:t>e</a:t>
                      </a:r>
                      <a:r>
                        <a:rPr lang="en-US" sz="900" spc="-5">
                          <a:effectLst/>
                          <a:latin typeface="Calibri"/>
                          <a:ea typeface="Calibri"/>
                          <a:cs typeface="Times New Roman"/>
                        </a:rPr>
                        <a:t>ec</a:t>
                      </a:r>
                      <a:r>
                        <a:rPr lang="en-US" sz="900" spc="5">
                          <a:effectLst/>
                          <a:latin typeface="Calibri"/>
                          <a:ea typeface="Calibri"/>
                          <a:cs typeface="Times New Roman"/>
                        </a:rPr>
                        <a:t>h-l</a:t>
                      </a:r>
                      <a:r>
                        <a:rPr lang="en-US" sz="900" spc="-5">
                          <a:effectLst/>
                          <a:latin typeface="Calibri"/>
                          <a:ea typeface="Calibri"/>
                          <a:cs typeface="Times New Roman"/>
                        </a:rPr>
                        <a:t>a</a:t>
                      </a:r>
                      <a:r>
                        <a:rPr lang="en-US" sz="900">
                          <a:effectLst/>
                          <a:latin typeface="Calibri"/>
                          <a:ea typeface="Calibri"/>
                          <a:cs typeface="Times New Roman"/>
                        </a:rPr>
                        <a:t>n</a:t>
                      </a:r>
                      <a:r>
                        <a:rPr lang="en-US" sz="900" spc="5">
                          <a:effectLst/>
                          <a:latin typeface="Calibri"/>
                          <a:ea typeface="Calibri"/>
                          <a:cs typeface="Times New Roman"/>
                        </a:rPr>
                        <a:t>g</a:t>
                      </a:r>
                      <a:r>
                        <a:rPr lang="en-US" sz="900" spc="-5">
                          <a:effectLst/>
                          <a:latin typeface="Calibri"/>
                          <a:ea typeface="Calibri"/>
                          <a:cs typeface="Times New Roman"/>
                        </a:rPr>
                        <a:t>u</a:t>
                      </a:r>
                      <a:r>
                        <a:rPr lang="en-US" sz="900" spc="5">
                          <a:effectLst/>
                          <a:latin typeface="Calibri"/>
                          <a:ea typeface="Calibri"/>
                          <a:cs typeface="Times New Roman"/>
                        </a:rPr>
                        <a:t>age </a:t>
                      </a:r>
                      <a:r>
                        <a:rPr lang="en-US" sz="900">
                          <a:effectLst/>
                          <a:latin typeface="Calibri"/>
                          <a:ea typeface="Calibri"/>
                          <a:cs typeface="Times New Roman"/>
                        </a:rPr>
                        <a:t>pathology </a:t>
                      </a:r>
                      <a:r>
                        <a:rPr lang="en-US" sz="900" spc="5">
                          <a:effectLst/>
                          <a:latin typeface="Calibri"/>
                          <a:ea typeface="Calibri"/>
                          <a:cs typeface="Times New Roman"/>
                        </a:rPr>
                        <a:t>CCC-S</a:t>
                      </a:r>
                      <a:r>
                        <a:rPr lang="en-US" sz="900" spc="-5">
                          <a:effectLst/>
                          <a:latin typeface="Calibri"/>
                          <a:ea typeface="Calibri"/>
                          <a:cs typeface="Times New Roman"/>
                        </a:rPr>
                        <a:t>L</a:t>
                      </a:r>
                      <a:r>
                        <a:rPr lang="en-US" sz="900">
                          <a:effectLst/>
                          <a:latin typeface="Calibri"/>
                          <a:ea typeface="Calibri"/>
                          <a:cs typeface="Times New Roman"/>
                        </a:rPr>
                        <a:t>P</a:t>
                      </a:r>
                      <a:endParaRPr lang="en-US"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770" marR="41910">
                        <a:lnSpc>
                          <a:spcPts val="1930"/>
                        </a:lnSpc>
                        <a:spcBef>
                          <a:spcPts val="60"/>
                        </a:spcBef>
                        <a:spcAft>
                          <a:spcPts val="0"/>
                        </a:spcAft>
                      </a:pPr>
                      <a:r>
                        <a:rPr lang="en-US" sz="900" dirty="0">
                          <a:effectLst/>
                          <a:latin typeface="Calibri"/>
                          <a:ea typeface="Calibri"/>
                          <a:cs typeface="Times New Roman"/>
                        </a:rPr>
                        <a:t>400 cl</a:t>
                      </a:r>
                      <a:r>
                        <a:rPr lang="en-US" sz="900" spc="10" dirty="0">
                          <a:effectLst/>
                          <a:latin typeface="Calibri"/>
                          <a:ea typeface="Calibri"/>
                          <a:cs typeface="Times New Roman"/>
                        </a:rPr>
                        <a:t>o</a:t>
                      </a:r>
                      <a:r>
                        <a:rPr lang="en-US" sz="900" spc="-5" dirty="0">
                          <a:effectLst/>
                          <a:latin typeface="Calibri"/>
                          <a:ea typeface="Calibri"/>
                          <a:cs typeface="Times New Roman"/>
                        </a:rPr>
                        <a:t>c</a:t>
                      </a:r>
                      <a:r>
                        <a:rPr lang="en-US" sz="900" dirty="0">
                          <a:effectLst/>
                          <a:latin typeface="Calibri"/>
                          <a:ea typeface="Calibri"/>
                          <a:cs typeface="Times New Roman"/>
                        </a:rPr>
                        <a:t>k hours?</a:t>
                      </a:r>
                      <a:endParaRPr lang="en-US" sz="11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770" marR="0">
                        <a:lnSpc>
                          <a:spcPts val="1930"/>
                        </a:lnSpc>
                        <a:spcBef>
                          <a:spcPts val="60"/>
                        </a:spcBef>
                        <a:spcAft>
                          <a:spcPts val="0"/>
                        </a:spcAft>
                      </a:pPr>
                      <a:r>
                        <a:rPr lang="en-US" sz="900">
                          <a:effectLst/>
                          <a:latin typeface="Calibri"/>
                          <a:ea typeface="Calibri"/>
                          <a:cs typeface="Times New Roman"/>
                        </a:rPr>
                        <a:t>May serve </a:t>
                      </a:r>
                      <a:r>
                        <a:rPr lang="en-US" sz="900" spc="-5">
                          <a:effectLst/>
                          <a:latin typeface="Calibri"/>
                          <a:ea typeface="Calibri"/>
                          <a:cs typeface="Times New Roman"/>
                        </a:rPr>
                        <a:t>a</a:t>
                      </a:r>
                      <a:r>
                        <a:rPr lang="en-US" sz="900">
                          <a:effectLst/>
                          <a:latin typeface="Calibri"/>
                          <a:ea typeface="Calibri"/>
                          <a:cs typeface="Times New Roman"/>
                        </a:rPr>
                        <a:t>s </a:t>
                      </a:r>
                      <a:r>
                        <a:rPr lang="en-US" sz="900" spc="-5">
                          <a:effectLst/>
                          <a:latin typeface="Calibri"/>
                          <a:ea typeface="Calibri"/>
                          <a:cs typeface="Times New Roman"/>
                        </a:rPr>
                        <a:t>su</a:t>
                      </a:r>
                      <a:r>
                        <a:rPr lang="en-US" sz="900" spc="5">
                          <a:effectLst/>
                          <a:latin typeface="Calibri"/>
                          <a:ea typeface="Calibri"/>
                          <a:cs typeface="Times New Roman"/>
                        </a:rPr>
                        <a:t>p</a:t>
                      </a:r>
                      <a:r>
                        <a:rPr lang="en-US" sz="900" spc="-5">
                          <a:effectLst/>
                          <a:latin typeface="Calibri"/>
                          <a:ea typeface="Calibri"/>
                          <a:cs typeface="Times New Roman"/>
                        </a:rPr>
                        <a:t>e</a:t>
                      </a:r>
                      <a:r>
                        <a:rPr lang="en-US" sz="900" spc="5">
                          <a:effectLst/>
                          <a:latin typeface="Calibri"/>
                          <a:ea typeface="Calibri"/>
                          <a:cs typeface="Times New Roman"/>
                        </a:rPr>
                        <a:t>r</a:t>
                      </a:r>
                      <a:r>
                        <a:rPr lang="en-US" sz="900">
                          <a:effectLst/>
                          <a:latin typeface="Calibri"/>
                          <a:ea typeface="Calibri"/>
                          <a:cs typeface="Times New Roman"/>
                        </a:rPr>
                        <a:t>vi</a:t>
                      </a:r>
                      <a:r>
                        <a:rPr lang="en-US" sz="900" spc="-5">
                          <a:effectLst/>
                          <a:latin typeface="Calibri"/>
                          <a:ea typeface="Calibri"/>
                          <a:cs typeface="Times New Roman"/>
                        </a:rPr>
                        <a:t>s</a:t>
                      </a:r>
                      <a:r>
                        <a:rPr lang="en-US" sz="900">
                          <a:effectLst/>
                          <a:latin typeface="Calibri"/>
                          <a:ea typeface="Calibri"/>
                          <a:cs typeface="Times New Roman"/>
                        </a:rPr>
                        <a:t>or</a:t>
                      </a:r>
                      <a:endParaRPr lang="en-US"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770" marR="62230">
                        <a:lnSpc>
                          <a:spcPts val="1930"/>
                        </a:lnSpc>
                        <a:spcBef>
                          <a:spcPts val="60"/>
                        </a:spcBef>
                        <a:spcAft>
                          <a:spcPts val="0"/>
                        </a:spcAft>
                      </a:pPr>
                      <a:r>
                        <a:rPr lang="en-US" sz="900">
                          <a:effectLst/>
                          <a:latin typeface="Calibri"/>
                          <a:ea typeface="Calibri"/>
                          <a:cs typeface="Times New Roman"/>
                        </a:rPr>
                        <a:t>Independent </a:t>
                      </a:r>
                      <a:r>
                        <a:rPr lang="en-US" sz="900" spc="-5">
                          <a:effectLst/>
                          <a:latin typeface="Calibri"/>
                          <a:ea typeface="Calibri"/>
                          <a:cs typeface="Times New Roman"/>
                        </a:rPr>
                        <a:t>p</a:t>
                      </a:r>
                      <a:r>
                        <a:rPr lang="en-US" sz="900" spc="5">
                          <a:effectLst/>
                          <a:latin typeface="Calibri"/>
                          <a:ea typeface="Calibri"/>
                          <a:cs typeface="Times New Roman"/>
                        </a:rPr>
                        <a:t>r</a:t>
                      </a:r>
                      <a:r>
                        <a:rPr lang="en-US" sz="900" spc="-5">
                          <a:effectLst/>
                          <a:latin typeface="Calibri"/>
                          <a:ea typeface="Calibri"/>
                          <a:cs typeface="Times New Roman"/>
                        </a:rPr>
                        <a:t>a</a:t>
                      </a:r>
                      <a:r>
                        <a:rPr lang="en-US" sz="900" spc="5">
                          <a:effectLst/>
                          <a:latin typeface="Calibri"/>
                          <a:ea typeface="Calibri"/>
                          <a:cs typeface="Times New Roman"/>
                        </a:rPr>
                        <a:t>c</a:t>
                      </a:r>
                      <a:r>
                        <a:rPr lang="en-US" sz="900">
                          <a:effectLst/>
                          <a:latin typeface="Calibri"/>
                          <a:ea typeface="Calibri"/>
                          <a:cs typeface="Times New Roman"/>
                        </a:rPr>
                        <a:t>ti</a:t>
                      </a:r>
                      <a:r>
                        <a:rPr lang="en-US" sz="900" spc="-5">
                          <a:effectLst/>
                          <a:latin typeface="Calibri"/>
                          <a:ea typeface="Calibri"/>
                          <a:cs typeface="Times New Roman"/>
                        </a:rPr>
                        <a:t>c</a:t>
                      </a:r>
                      <a:r>
                        <a:rPr lang="en-US" sz="900">
                          <a:effectLst/>
                          <a:latin typeface="Calibri"/>
                          <a:ea typeface="Calibri"/>
                          <a:cs typeface="Times New Roman"/>
                        </a:rPr>
                        <a:t>e may </a:t>
                      </a:r>
                      <a:r>
                        <a:rPr lang="en-US" sz="900" spc="-5">
                          <a:effectLst/>
                          <a:latin typeface="Calibri"/>
                          <a:ea typeface="Calibri"/>
                          <a:cs typeface="Times New Roman"/>
                        </a:rPr>
                        <a:t>inc</a:t>
                      </a:r>
                      <a:r>
                        <a:rPr lang="en-US" sz="900" spc="10">
                          <a:effectLst/>
                          <a:latin typeface="Calibri"/>
                          <a:ea typeface="Calibri"/>
                          <a:cs typeface="Times New Roman"/>
                        </a:rPr>
                        <a:t>l</a:t>
                      </a:r>
                      <a:r>
                        <a:rPr lang="en-US" sz="900" spc="-5">
                          <a:effectLst/>
                          <a:latin typeface="Calibri"/>
                          <a:ea typeface="Calibri"/>
                          <a:cs typeface="Times New Roman"/>
                        </a:rPr>
                        <a:t>u</a:t>
                      </a:r>
                      <a:r>
                        <a:rPr lang="en-US" sz="900" spc="5">
                          <a:effectLst/>
                          <a:latin typeface="Calibri"/>
                          <a:ea typeface="Calibri"/>
                          <a:cs typeface="Times New Roman"/>
                        </a:rPr>
                        <a:t>d</a:t>
                      </a:r>
                      <a:r>
                        <a:rPr lang="en-US" sz="900">
                          <a:effectLst/>
                          <a:latin typeface="Calibri"/>
                          <a:ea typeface="Calibri"/>
                          <a:cs typeface="Times New Roman"/>
                        </a:rPr>
                        <a:t>e </a:t>
                      </a:r>
                      <a:r>
                        <a:rPr lang="en-US" sz="900" spc="-5">
                          <a:effectLst/>
                          <a:latin typeface="Calibri"/>
                          <a:ea typeface="Calibri"/>
                          <a:cs typeface="Times New Roman"/>
                        </a:rPr>
                        <a:t>su</a:t>
                      </a:r>
                      <a:r>
                        <a:rPr lang="en-US" sz="900" spc="5">
                          <a:effectLst/>
                          <a:latin typeface="Calibri"/>
                          <a:ea typeface="Calibri"/>
                          <a:cs typeface="Times New Roman"/>
                        </a:rPr>
                        <a:t>p</a:t>
                      </a:r>
                      <a:r>
                        <a:rPr lang="en-US" sz="900" spc="-5">
                          <a:effectLst/>
                          <a:latin typeface="Calibri"/>
                          <a:ea typeface="Calibri"/>
                          <a:cs typeface="Times New Roman"/>
                        </a:rPr>
                        <a:t>e</a:t>
                      </a:r>
                      <a:r>
                        <a:rPr lang="en-US" sz="900" spc="5">
                          <a:effectLst/>
                          <a:latin typeface="Calibri"/>
                          <a:ea typeface="Calibri"/>
                          <a:cs typeface="Times New Roman"/>
                        </a:rPr>
                        <a:t>r</a:t>
                      </a:r>
                      <a:r>
                        <a:rPr lang="en-US" sz="900" spc="-5">
                          <a:effectLst/>
                          <a:latin typeface="Calibri"/>
                          <a:ea typeface="Calibri"/>
                          <a:cs typeface="Times New Roman"/>
                        </a:rPr>
                        <a:t>visi</a:t>
                      </a:r>
                      <a:r>
                        <a:rPr lang="en-US" sz="900">
                          <a:effectLst/>
                          <a:latin typeface="Calibri"/>
                          <a:ea typeface="Calibri"/>
                          <a:cs typeface="Times New Roman"/>
                        </a:rPr>
                        <a:t>on of </a:t>
                      </a:r>
                      <a:r>
                        <a:rPr lang="en-US" sz="900" spc="-5">
                          <a:effectLst/>
                          <a:latin typeface="Calibri"/>
                          <a:ea typeface="Calibri"/>
                          <a:cs typeface="Times New Roman"/>
                        </a:rPr>
                        <a:t>pa</a:t>
                      </a:r>
                      <a:r>
                        <a:rPr lang="en-US" sz="900" spc="5">
                          <a:effectLst/>
                          <a:latin typeface="Calibri"/>
                          <a:ea typeface="Calibri"/>
                          <a:cs typeface="Times New Roman"/>
                        </a:rPr>
                        <a:t>r</a:t>
                      </a:r>
                      <a:r>
                        <a:rPr lang="en-US" sz="900" spc="-5">
                          <a:effectLst/>
                          <a:latin typeface="Calibri"/>
                          <a:ea typeface="Calibri"/>
                          <a:cs typeface="Times New Roman"/>
                        </a:rPr>
                        <a:t>ap</a:t>
                      </a:r>
                      <a:r>
                        <a:rPr lang="en-US" sz="900" spc="5">
                          <a:effectLst/>
                          <a:latin typeface="Calibri"/>
                          <a:ea typeface="Calibri"/>
                          <a:cs typeface="Times New Roman"/>
                        </a:rPr>
                        <a:t>r</a:t>
                      </a:r>
                      <a:r>
                        <a:rPr lang="en-US" sz="900" spc="-5">
                          <a:effectLst/>
                          <a:latin typeface="Calibri"/>
                          <a:ea typeface="Calibri"/>
                          <a:cs typeface="Times New Roman"/>
                        </a:rPr>
                        <a:t>o</a:t>
                      </a:r>
                      <a:r>
                        <a:rPr lang="en-US" sz="900" spc="5">
                          <a:effectLst/>
                          <a:latin typeface="Calibri"/>
                          <a:ea typeface="Calibri"/>
                          <a:cs typeface="Times New Roman"/>
                        </a:rPr>
                        <a:t>f</a:t>
                      </a:r>
                      <a:r>
                        <a:rPr lang="en-US" sz="900" spc="-5">
                          <a:effectLst/>
                          <a:latin typeface="Calibri"/>
                          <a:ea typeface="Calibri"/>
                          <a:cs typeface="Times New Roman"/>
                        </a:rPr>
                        <a:t>e</a:t>
                      </a:r>
                      <a:r>
                        <a:rPr lang="en-US" sz="900" spc="5">
                          <a:effectLst/>
                          <a:latin typeface="Calibri"/>
                          <a:ea typeface="Calibri"/>
                          <a:cs typeface="Times New Roman"/>
                        </a:rPr>
                        <a:t>s</a:t>
                      </a:r>
                      <a:r>
                        <a:rPr lang="en-US" sz="900" spc="-5">
                          <a:effectLst/>
                          <a:latin typeface="Calibri"/>
                          <a:ea typeface="Calibri"/>
                          <a:cs typeface="Times New Roman"/>
                        </a:rPr>
                        <a:t>sio</a:t>
                      </a:r>
                      <a:r>
                        <a:rPr lang="en-US" sz="900" spc="5">
                          <a:effectLst/>
                          <a:latin typeface="Calibri"/>
                          <a:ea typeface="Calibri"/>
                          <a:cs typeface="Times New Roman"/>
                        </a:rPr>
                        <a:t>n</a:t>
                      </a:r>
                      <a:r>
                        <a:rPr lang="en-US" sz="900" spc="-5">
                          <a:effectLst/>
                          <a:latin typeface="Calibri"/>
                          <a:ea typeface="Calibri"/>
                          <a:cs typeface="Times New Roman"/>
                        </a:rPr>
                        <a:t>a</a:t>
                      </a:r>
                      <a:r>
                        <a:rPr lang="en-US" sz="900" spc="5">
                          <a:effectLst/>
                          <a:latin typeface="Calibri"/>
                          <a:ea typeface="Calibri"/>
                          <a:cs typeface="Times New Roman"/>
                        </a:rPr>
                        <a:t>l</a:t>
                      </a:r>
                      <a:r>
                        <a:rPr lang="en-US" sz="900">
                          <a:effectLst/>
                          <a:latin typeface="Calibri"/>
                          <a:ea typeface="Calibri"/>
                          <a:cs typeface="Times New Roman"/>
                        </a:rPr>
                        <a:t>s and SLPAs</a:t>
                      </a:r>
                      <a:endParaRPr lang="en-US"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6202">
                <a:tc>
                  <a:txBody>
                    <a:bodyPr/>
                    <a:lstStyle/>
                    <a:p>
                      <a:pPr marL="64770" marR="0">
                        <a:lnSpc>
                          <a:spcPts val="1370"/>
                        </a:lnSpc>
                        <a:spcBef>
                          <a:spcPts val="0"/>
                        </a:spcBef>
                        <a:spcAft>
                          <a:spcPts val="0"/>
                        </a:spcAft>
                      </a:pPr>
                      <a:r>
                        <a:rPr lang="en-US" sz="900">
                          <a:effectLst/>
                          <a:latin typeface="Calibri"/>
                          <a:ea typeface="Calibri"/>
                          <a:cs typeface="Times New Roman"/>
                        </a:rPr>
                        <a:t>Do</a:t>
                      </a:r>
                      <a:r>
                        <a:rPr lang="en-US" sz="900" spc="-5">
                          <a:effectLst/>
                          <a:latin typeface="Calibri"/>
                          <a:ea typeface="Calibri"/>
                          <a:cs typeface="Times New Roman"/>
                        </a:rPr>
                        <a:t>c</a:t>
                      </a:r>
                      <a:r>
                        <a:rPr lang="en-US" sz="900">
                          <a:effectLst/>
                          <a:latin typeface="Calibri"/>
                          <a:ea typeface="Calibri"/>
                          <a:cs typeface="Times New Roman"/>
                        </a:rPr>
                        <a:t>to</a:t>
                      </a:r>
                      <a:r>
                        <a:rPr lang="en-US" sz="900" spc="-10">
                          <a:effectLst/>
                          <a:latin typeface="Calibri"/>
                          <a:ea typeface="Calibri"/>
                          <a:cs typeface="Times New Roman"/>
                        </a:rPr>
                        <a:t>r</a:t>
                      </a:r>
                      <a:r>
                        <a:rPr lang="en-US" sz="900">
                          <a:effectLst/>
                          <a:latin typeface="Calibri"/>
                          <a:ea typeface="Calibri"/>
                          <a:cs typeface="Times New Roman"/>
                        </a:rPr>
                        <a:t>al</a:t>
                      </a:r>
                      <a:endParaRPr lang="en-US"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64770" marR="48260">
                        <a:lnSpc>
                          <a:spcPts val="1930"/>
                        </a:lnSpc>
                        <a:spcBef>
                          <a:spcPts val="60"/>
                        </a:spcBef>
                        <a:spcAft>
                          <a:spcPts val="0"/>
                        </a:spcAft>
                      </a:pPr>
                      <a:r>
                        <a:rPr lang="en-US" sz="900">
                          <a:effectLst/>
                          <a:latin typeface="Calibri"/>
                          <a:ea typeface="Calibri"/>
                          <a:cs typeface="Times New Roman"/>
                        </a:rPr>
                        <a:t>• PhD or </a:t>
                      </a:r>
                      <a:r>
                        <a:rPr lang="en-US" sz="900" spc="-5">
                          <a:effectLst/>
                          <a:latin typeface="Calibri"/>
                          <a:ea typeface="Calibri"/>
                          <a:cs typeface="Times New Roman"/>
                        </a:rPr>
                        <a:t>clin</a:t>
                      </a:r>
                      <a:r>
                        <a:rPr lang="en-US" sz="900" spc="5">
                          <a:effectLst/>
                          <a:latin typeface="Calibri"/>
                          <a:ea typeface="Calibri"/>
                          <a:cs typeface="Times New Roman"/>
                        </a:rPr>
                        <a:t>i</a:t>
                      </a:r>
                      <a:r>
                        <a:rPr lang="en-US" sz="900" spc="-5">
                          <a:effectLst/>
                          <a:latin typeface="Calibri"/>
                          <a:ea typeface="Calibri"/>
                          <a:cs typeface="Times New Roman"/>
                        </a:rPr>
                        <a:t>c</a:t>
                      </a:r>
                      <a:r>
                        <a:rPr lang="en-US" sz="900" spc="5">
                          <a:effectLst/>
                          <a:latin typeface="Calibri"/>
                          <a:ea typeface="Calibri"/>
                          <a:cs typeface="Times New Roman"/>
                        </a:rPr>
                        <a:t>a</a:t>
                      </a:r>
                      <a:r>
                        <a:rPr lang="en-US" sz="900">
                          <a:effectLst/>
                          <a:latin typeface="Calibri"/>
                          <a:ea typeface="Calibri"/>
                          <a:cs typeface="Times New Roman"/>
                        </a:rPr>
                        <a:t>l do</a:t>
                      </a:r>
                      <a:r>
                        <a:rPr lang="en-US" sz="900" spc="-5">
                          <a:effectLst/>
                          <a:latin typeface="Calibri"/>
                          <a:ea typeface="Calibri"/>
                          <a:cs typeface="Times New Roman"/>
                        </a:rPr>
                        <a:t>c</a:t>
                      </a:r>
                      <a:r>
                        <a:rPr lang="en-US" sz="900">
                          <a:effectLst/>
                          <a:latin typeface="Calibri"/>
                          <a:ea typeface="Calibri"/>
                          <a:cs typeface="Times New Roman"/>
                        </a:rPr>
                        <a:t>tor</a:t>
                      </a:r>
                      <a:r>
                        <a:rPr lang="en-US" sz="900" spc="-5">
                          <a:effectLst/>
                          <a:latin typeface="Calibri"/>
                          <a:ea typeface="Calibri"/>
                          <a:cs typeface="Times New Roman"/>
                        </a:rPr>
                        <a:t>a</a:t>
                      </a:r>
                      <a:r>
                        <a:rPr lang="en-US" sz="900">
                          <a:effectLst/>
                          <a:latin typeface="Calibri"/>
                          <a:ea typeface="Calibri"/>
                          <a:cs typeface="Times New Roman"/>
                        </a:rPr>
                        <a:t>te</a:t>
                      </a:r>
                      <a:endParaRPr lang="en-US"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770" marR="0">
                        <a:spcBef>
                          <a:spcPts val="235"/>
                        </a:spcBef>
                        <a:spcAft>
                          <a:spcPts val="0"/>
                        </a:spcAft>
                      </a:pPr>
                      <a:r>
                        <a:rPr lang="en-US" sz="900">
                          <a:effectLst/>
                          <a:latin typeface="Calibri"/>
                          <a:ea typeface="Calibri"/>
                          <a:cs typeface="Times New Roman"/>
                        </a:rPr>
                        <a:t>To be determined</a:t>
                      </a:r>
                      <a:endParaRPr lang="en-US"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770" marR="0">
                        <a:spcBef>
                          <a:spcPts val="235"/>
                        </a:spcBef>
                        <a:spcAft>
                          <a:spcPts val="0"/>
                        </a:spcAft>
                      </a:pPr>
                      <a:r>
                        <a:rPr lang="en-US" sz="900">
                          <a:effectLst/>
                          <a:latin typeface="Calibri"/>
                          <a:ea typeface="Calibri"/>
                          <a:cs typeface="Times New Roman"/>
                        </a:rPr>
                        <a:t>To be determined</a:t>
                      </a:r>
                      <a:endParaRPr lang="en-US"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770" marR="0">
                        <a:spcBef>
                          <a:spcPts val="235"/>
                        </a:spcBef>
                        <a:spcAft>
                          <a:spcPts val="0"/>
                        </a:spcAft>
                      </a:pPr>
                      <a:r>
                        <a:rPr lang="en-US" sz="900" dirty="0">
                          <a:effectLst/>
                          <a:latin typeface="Calibri"/>
                          <a:ea typeface="Calibri"/>
                          <a:cs typeface="Times New Roman"/>
                        </a:rPr>
                        <a:t>To be determined</a:t>
                      </a:r>
                      <a:endParaRPr lang="en-US" sz="11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Title 1"/>
          <p:cNvSpPr>
            <a:spLocks noGrp="1"/>
          </p:cNvSpPr>
          <p:nvPr>
            <p:ph type="title"/>
          </p:nvPr>
        </p:nvSpPr>
        <p:spPr>
          <a:xfrm>
            <a:off x="838200" y="152400"/>
            <a:ext cx="7086600" cy="1143000"/>
          </a:xfrm>
        </p:spPr>
        <p:txBody>
          <a:bodyPr/>
          <a:lstStyle/>
          <a:p>
            <a:r>
              <a:rPr lang="en-US" sz="2400" b="1" dirty="0"/>
              <a:t>Rudimentary Framework </a:t>
            </a:r>
            <a:r>
              <a:rPr lang="en-US" sz="2400" b="1" dirty="0" smtClean="0"/>
              <a:t>Model: SLP Summit 2011</a:t>
            </a:r>
            <a:endParaRPr lang="en-US" sz="2400" dirty="0">
              <a:solidFill>
                <a:schemeClr val="tx1"/>
              </a:solidFill>
            </a:endParaRPr>
          </a:p>
        </p:txBody>
      </p:sp>
    </p:spTree>
    <p:extLst>
      <p:ext uri="{BB962C8B-B14F-4D97-AF65-F5344CB8AC3E}">
        <p14:creationId xmlns:p14="http://schemas.microsoft.com/office/powerpoint/2010/main" val="39377180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Recommendations from the SLP Professional Summit</a:t>
            </a:r>
          </a:p>
        </p:txBody>
      </p:sp>
      <p:sp>
        <p:nvSpPr>
          <p:cNvPr id="3" name="Content Placeholder 2"/>
          <p:cNvSpPr>
            <a:spLocks noGrp="1"/>
          </p:cNvSpPr>
          <p:nvPr>
            <p:ph idx="1"/>
          </p:nvPr>
        </p:nvSpPr>
        <p:spPr/>
        <p:txBody>
          <a:bodyPr/>
          <a:lstStyle/>
          <a:p>
            <a:r>
              <a:rPr lang="en-US" dirty="0"/>
              <a:t>ASHA should</a:t>
            </a:r>
          </a:p>
          <a:p>
            <a:pPr lvl="1"/>
            <a:r>
              <a:rPr lang="en-US" dirty="0"/>
              <a:t>develop model state regulatory language for the regulation of SLPAs</a:t>
            </a:r>
          </a:p>
          <a:p>
            <a:pPr lvl="1"/>
            <a:r>
              <a:rPr lang="en-US" dirty="0"/>
              <a:t>develop principles and protocols of effective supervision for both supervisors and those who require and benefit from supervision</a:t>
            </a:r>
          </a:p>
          <a:p>
            <a:pPr lvl="1"/>
            <a:r>
              <a:rPr lang="en-US" dirty="0"/>
              <a:t>form a task force, in cooperation with the Council of Academic Programs, to study the continuum of academic preparation and determine how the continuum can best support SLPA and SLP preparation</a:t>
            </a:r>
          </a:p>
          <a:p>
            <a:endParaRPr lang="en-US" dirty="0"/>
          </a:p>
        </p:txBody>
      </p:sp>
    </p:spTree>
    <p:extLst>
      <p:ext uri="{BB962C8B-B14F-4D97-AF65-F5344CB8AC3E}">
        <p14:creationId xmlns:p14="http://schemas.microsoft.com/office/powerpoint/2010/main" val="41118024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Speech-Language Pathology Professional Summit </a:t>
            </a:r>
          </a:p>
        </p:txBody>
      </p:sp>
      <p:sp>
        <p:nvSpPr>
          <p:cNvPr id="3" name="Content Placeholder 2"/>
          <p:cNvSpPr>
            <a:spLocks noGrp="1"/>
          </p:cNvSpPr>
          <p:nvPr>
            <p:ph idx="1"/>
          </p:nvPr>
        </p:nvSpPr>
        <p:spPr/>
        <p:txBody>
          <a:bodyPr/>
          <a:lstStyle/>
          <a:p>
            <a:r>
              <a:rPr lang="en-US" dirty="0"/>
              <a:t>Results and recommendations from the summit are posted on the ASHA web site at: </a:t>
            </a:r>
            <a:r>
              <a:rPr lang="en-US" dirty="0">
                <a:hlinkClick r:id="rId3"/>
              </a:rPr>
              <a:t>www.asha.org/SLP/2011-SLP-Professional-Summit/</a:t>
            </a:r>
            <a:r>
              <a:rPr lang="en-US" dirty="0"/>
              <a:t> </a:t>
            </a:r>
          </a:p>
          <a:p>
            <a:endParaRPr lang="en-US" dirty="0"/>
          </a:p>
        </p:txBody>
      </p:sp>
    </p:spTree>
    <p:extLst>
      <p:ext uri="{BB962C8B-B14F-4D97-AF65-F5344CB8AC3E}">
        <p14:creationId xmlns:p14="http://schemas.microsoft.com/office/powerpoint/2010/main" val="27020729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 of SLPA</a:t>
            </a:r>
            <a:endParaRPr lang="en-US" dirty="0"/>
          </a:p>
        </p:txBody>
      </p:sp>
      <p:sp>
        <p:nvSpPr>
          <p:cNvPr id="3" name="Content Placeholder 2"/>
          <p:cNvSpPr>
            <a:spLocks noGrp="1"/>
          </p:cNvSpPr>
          <p:nvPr>
            <p:ph idx="1"/>
          </p:nvPr>
        </p:nvSpPr>
        <p:spPr/>
        <p:txBody>
          <a:bodyPr>
            <a:normAutofit/>
          </a:bodyPr>
          <a:lstStyle/>
          <a:p>
            <a:r>
              <a:rPr lang="en-US" dirty="0"/>
              <a:t>State agencies (licensure boards) currently regulating support personnel have training requirements that range from a high school diploma to a baccalaureate degree plus graduate credit </a:t>
            </a:r>
            <a:r>
              <a:rPr lang="en-US" dirty="0" smtClean="0"/>
              <a:t>hours</a:t>
            </a:r>
          </a:p>
          <a:p>
            <a:r>
              <a:rPr lang="en-US" dirty="0" smtClean="0"/>
              <a:t>NEW: ASHA currently recommends </a:t>
            </a:r>
            <a:r>
              <a:rPr lang="en-US" dirty="0"/>
              <a:t>completion of an </a:t>
            </a:r>
            <a:r>
              <a:rPr lang="en-US" dirty="0" smtClean="0"/>
              <a:t>associates or bachelor’s  </a:t>
            </a:r>
            <a:r>
              <a:rPr lang="en-US" dirty="0"/>
              <a:t>degree from </a:t>
            </a:r>
            <a:r>
              <a:rPr lang="en-US" dirty="0" smtClean="0"/>
              <a:t>an accredited </a:t>
            </a:r>
            <a:r>
              <a:rPr lang="en-US" dirty="0"/>
              <a:t>training </a:t>
            </a:r>
            <a:r>
              <a:rPr lang="en-US" dirty="0" smtClean="0"/>
              <a:t>program</a:t>
            </a:r>
          </a:p>
          <a:p>
            <a:r>
              <a:rPr lang="en-US" dirty="0" smtClean="0"/>
              <a:t>Following the Professional Summit in July, participants recommended that ASHA develop additional resources for SLPAs including guidance on the education required to serve as an assistant</a:t>
            </a:r>
            <a:endParaRPr lang="en-US" dirty="0"/>
          </a:p>
        </p:txBody>
      </p:sp>
    </p:spTree>
    <p:extLst>
      <p:ext uri="{BB962C8B-B14F-4D97-AF65-F5344CB8AC3E}">
        <p14:creationId xmlns:p14="http://schemas.microsoft.com/office/powerpoint/2010/main" val="13072266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of SLPA</a:t>
            </a:r>
            <a:endParaRPr lang="en-US" dirty="0"/>
          </a:p>
        </p:txBody>
      </p:sp>
      <p:sp>
        <p:nvSpPr>
          <p:cNvPr id="3" name="Content Placeholder 2"/>
          <p:cNvSpPr>
            <a:spLocks noGrp="1"/>
          </p:cNvSpPr>
          <p:nvPr>
            <p:ph idx="1"/>
          </p:nvPr>
        </p:nvSpPr>
        <p:spPr/>
        <p:txBody>
          <a:bodyPr/>
          <a:lstStyle/>
          <a:p>
            <a:r>
              <a:rPr lang="en-US" dirty="0" smtClean="0"/>
              <a:t>Training varies from state to state: </a:t>
            </a:r>
          </a:p>
          <a:p>
            <a:pPr lvl="1"/>
            <a:r>
              <a:rPr lang="en-US" dirty="0" smtClean="0"/>
              <a:t>Some require additional fieldwork beyond the degree requirement; </a:t>
            </a:r>
          </a:p>
          <a:p>
            <a:pPr lvl="1"/>
            <a:r>
              <a:rPr lang="en-US" dirty="0" smtClean="0"/>
              <a:t>others simply require on the job training post high school</a:t>
            </a:r>
          </a:p>
          <a:p>
            <a:pPr lvl="1"/>
            <a:r>
              <a:rPr lang="en-US" dirty="0" smtClean="0"/>
              <a:t>other states may employ support personnel that are unregulated and have no academic or training requirement  </a:t>
            </a:r>
            <a:endParaRPr lang="en-US" dirty="0"/>
          </a:p>
        </p:txBody>
      </p:sp>
    </p:spTree>
    <p:extLst>
      <p:ext uri="{BB962C8B-B14F-4D97-AF65-F5344CB8AC3E}">
        <p14:creationId xmlns:p14="http://schemas.microsoft.com/office/powerpoint/2010/main" val="26130915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Regulations of SLPAs in states</a:t>
            </a:r>
            <a:endParaRPr lang="en-US" dirty="0"/>
          </a:p>
        </p:txBody>
      </p:sp>
      <p:sp>
        <p:nvSpPr>
          <p:cNvPr id="3" name="Content Placeholder 2"/>
          <p:cNvSpPr>
            <a:spLocks noGrp="1"/>
          </p:cNvSpPr>
          <p:nvPr>
            <p:ph idx="1"/>
          </p:nvPr>
        </p:nvSpPr>
        <p:spPr/>
        <p:txBody>
          <a:bodyPr/>
          <a:lstStyle/>
          <a:p>
            <a:r>
              <a:rPr lang="en-US" dirty="0" smtClean="0"/>
              <a:t>States regulate assistants through:</a:t>
            </a:r>
          </a:p>
          <a:p>
            <a:pPr lvl="1"/>
            <a:r>
              <a:rPr lang="en-US" dirty="0" smtClean="0"/>
              <a:t>Department of Health licensing/certification/registration</a:t>
            </a:r>
          </a:p>
          <a:p>
            <a:pPr lvl="1"/>
            <a:r>
              <a:rPr lang="en-US" dirty="0" smtClean="0"/>
              <a:t>Department of Education certification/licensing</a:t>
            </a:r>
          </a:p>
          <a:p>
            <a:pPr marL="411480" lvl="1" indent="0">
              <a:buNone/>
            </a:pPr>
            <a:r>
              <a:rPr lang="en-US" dirty="0" smtClean="0"/>
              <a:t>Some restrict practice to education settings only (KY)</a:t>
            </a:r>
          </a:p>
          <a:p>
            <a:pPr marL="411480" lvl="1" indent="0">
              <a:buNone/>
            </a:pPr>
            <a:r>
              <a:rPr lang="en-US" dirty="0" smtClean="0"/>
              <a:t>At least 10 states do not regulate SLPAs including WI</a:t>
            </a:r>
          </a:p>
          <a:p>
            <a:pPr marL="411480" lvl="1" indent="0">
              <a:buNone/>
            </a:pPr>
            <a:r>
              <a:rPr lang="en-US" dirty="0" smtClean="0"/>
              <a:t>Many but not all states require continuing education  for assistants ranging from 15 hours per year in KY to 5 hours per year in MD and 4 per year in SC.</a:t>
            </a:r>
          </a:p>
          <a:p>
            <a:pPr marL="411480" lvl="1" indent="0">
              <a:buNone/>
            </a:pPr>
            <a:r>
              <a:rPr lang="en-US" dirty="0" smtClean="0"/>
              <a:t> Some mirror continuing education requirements in the state for SLPs 20/2 (FL, NJ and TX), and 10/1 (OK). </a:t>
            </a:r>
          </a:p>
        </p:txBody>
      </p:sp>
    </p:spTree>
    <p:extLst>
      <p:ext uri="{BB962C8B-B14F-4D97-AF65-F5344CB8AC3E}">
        <p14:creationId xmlns:p14="http://schemas.microsoft.com/office/powerpoint/2010/main" val="35838174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SLPAs</a:t>
            </a:r>
            <a:endParaRPr lang="en-US" dirty="0"/>
          </a:p>
        </p:txBody>
      </p:sp>
      <p:sp>
        <p:nvSpPr>
          <p:cNvPr id="3" name="Content Placeholder 2"/>
          <p:cNvSpPr>
            <a:spLocks noGrp="1"/>
          </p:cNvSpPr>
          <p:nvPr>
            <p:ph idx="1"/>
          </p:nvPr>
        </p:nvSpPr>
        <p:spPr/>
        <p:txBody>
          <a:bodyPr/>
          <a:lstStyle/>
          <a:p>
            <a:pPr marL="0" indent="0">
              <a:buNone/>
            </a:pPr>
            <a:r>
              <a:rPr lang="en-US" dirty="0" smtClean="0"/>
              <a:t>SLPAs are used in a variety of settings including:</a:t>
            </a:r>
          </a:p>
          <a:p>
            <a:r>
              <a:rPr lang="en-US" dirty="0" smtClean="0"/>
              <a:t>Schools</a:t>
            </a:r>
          </a:p>
          <a:p>
            <a:r>
              <a:rPr lang="en-US" dirty="0" smtClean="0"/>
              <a:t>Hospitals</a:t>
            </a:r>
          </a:p>
          <a:p>
            <a:r>
              <a:rPr lang="en-US" dirty="0" smtClean="0"/>
              <a:t>Private Settings</a:t>
            </a:r>
          </a:p>
          <a:p>
            <a:r>
              <a:rPr lang="en-US" dirty="0" smtClean="0"/>
              <a:t>Early Intervention</a:t>
            </a:r>
          </a:p>
          <a:p>
            <a:r>
              <a:rPr lang="en-US" dirty="0" smtClean="0"/>
              <a:t>Other</a:t>
            </a:r>
            <a:endParaRPr lang="en-US" dirty="0"/>
          </a:p>
        </p:txBody>
      </p:sp>
    </p:spTree>
    <p:extLst>
      <p:ext uri="{BB962C8B-B14F-4D97-AF65-F5344CB8AC3E}">
        <p14:creationId xmlns:p14="http://schemas.microsoft.com/office/powerpoint/2010/main" val="30882943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Supervision of SLPAs</a:t>
            </a:r>
            <a:endParaRPr lang="en-US" dirty="0"/>
          </a:p>
        </p:txBody>
      </p:sp>
      <p:sp>
        <p:nvSpPr>
          <p:cNvPr id="3" name="Content Placeholder 2"/>
          <p:cNvSpPr>
            <a:spLocks noGrp="1"/>
          </p:cNvSpPr>
          <p:nvPr>
            <p:ph idx="1"/>
          </p:nvPr>
        </p:nvSpPr>
        <p:spPr/>
        <p:txBody>
          <a:bodyPr/>
          <a:lstStyle/>
          <a:p>
            <a:r>
              <a:rPr lang="en-US" dirty="0"/>
              <a:t>The amount and type of supervision required should be based </a:t>
            </a:r>
            <a:r>
              <a:rPr lang="en-US" dirty="0" smtClean="0"/>
              <a:t>on:</a:t>
            </a:r>
          </a:p>
          <a:p>
            <a:pPr lvl="1"/>
            <a:r>
              <a:rPr lang="en-US" dirty="0" smtClean="0"/>
              <a:t>skills </a:t>
            </a:r>
            <a:r>
              <a:rPr lang="en-US" dirty="0"/>
              <a:t>and experience of the </a:t>
            </a:r>
            <a:r>
              <a:rPr lang="en-US" dirty="0" smtClean="0"/>
              <a:t>SLPA</a:t>
            </a:r>
            <a:endParaRPr lang="en-US" dirty="0"/>
          </a:p>
          <a:p>
            <a:pPr lvl="1"/>
            <a:r>
              <a:rPr lang="en-US" dirty="0" smtClean="0"/>
              <a:t>the </a:t>
            </a:r>
            <a:r>
              <a:rPr lang="en-US" dirty="0"/>
              <a:t>needs of patients/clients </a:t>
            </a:r>
            <a:r>
              <a:rPr lang="en-US" dirty="0" smtClean="0"/>
              <a:t>served</a:t>
            </a:r>
          </a:p>
          <a:p>
            <a:pPr lvl="1"/>
            <a:r>
              <a:rPr lang="en-US" dirty="0" smtClean="0"/>
              <a:t>the </a:t>
            </a:r>
            <a:r>
              <a:rPr lang="en-US" dirty="0"/>
              <a:t>service </a:t>
            </a:r>
            <a:r>
              <a:rPr lang="en-US" dirty="0" smtClean="0"/>
              <a:t>setting</a:t>
            </a:r>
          </a:p>
          <a:p>
            <a:pPr lvl="1"/>
            <a:r>
              <a:rPr lang="en-US" dirty="0" smtClean="0"/>
              <a:t>the </a:t>
            </a:r>
            <a:r>
              <a:rPr lang="en-US" dirty="0"/>
              <a:t>tasks </a:t>
            </a:r>
            <a:r>
              <a:rPr lang="en-US" dirty="0" smtClean="0"/>
              <a:t>assigned</a:t>
            </a:r>
          </a:p>
          <a:p>
            <a:pPr lvl="1"/>
            <a:r>
              <a:rPr lang="en-US" dirty="0" smtClean="0"/>
              <a:t>other </a:t>
            </a:r>
            <a:r>
              <a:rPr lang="en-US" dirty="0"/>
              <a:t>factors</a:t>
            </a:r>
          </a:p>
        </p:txBody>
      </p:sp>
    </p:spTree>
    <p:extLst>
      <p:ext uri="{BB962C8B-B14F-4D97-AF65-F5344CB8AC3E}">
        <p14:creationId xmlns:p14="http://schemas.microsoft.com/office/powerpoint/2010/main" val="14217213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Supervision of SLPAs</a:t>
            </a:r>
          </a:p>
        </p:txBody>
      </p:sp>
      <p:sp>
        <p:nvSpPr>
          <p:cNvPr id="3" name="Content Placeholder 2"/>
          <p:cNvSpPr>
            <a:spLocks noGrp="1"/>
          </p:cNvSpPr>
          <p:nvPr>
            <p:ph idx="1"/>
          </p:nvPr>
        </p:nvSpPr>
        <p:spPr/>
        <p:txBody>
          <a:bodyPr/>
          <a:lstStyle/>
          <a:p>
            <a:r>
              <a:rPr lang="en-US" dirty="0" smtClean="0"/>
              <a:t>ASHA suggests </a:t>
            </a:r>
            <a:r>
              <a:rPr lang="en-US" dirty="0"/>
              <a:t>30% weekly (at least 20% direct) for the first 90 workdays and 20% (at least 10% direct) after the initial work period. </a:t>
            </a:r>
            <a:endParaRPr lang="en-US" dirty="0" smtClean="0"/>
          </a:p>
          <a:p>
            <a:r>
              <a:rPr lang="en-US" dirty="0" smtClean="0"/>
              <a:t>Direct </a:t>
            </a:r>
            <a:r>
              <a:rPr lang="en-US" dirty="0"/>
              <a:t>supervision means on-site, in-view observation and guidance by </a:t>
            </a:r>
            <a:r>
              <a:rPr lang="en-US" dirty="0" smtClean="0"/>
              <a:t>an SLP while </a:t>
            </a:r>
            <a:r>
              <a:rPr lang="en-US" dirty="0"/>
              <a:t>an assigned activity is performed by support </a:t>
            </a:r>
            <a:r>
              <a:rPr lang="en-US" dirty="0" smtClean="0"/>
              <a:t>personnel</a:t>
            </a:r>
          </a:p>
          <a:p>
            <a:r>
              <a:rPr lang="en-US" dirty="0" smtClean="0"/>
              <a:t>A separate guidance document on supervision is currently under development</a:t>
            </a:r>
            <a:endParaRPr lang="en-US" dirty="0"/>
          </a:p>
        </p:txBody>
      </p:sp>
    </p:spTree>
    <p:extLst>
      <p:ext uri="{BB962C8B-B14F-4D97-AF65-F5344CB8AC3E}">
        <p14:creationId xmlns:p14="http://schemas.microsoft.com/office/powerpoint/2010/main" val="17365771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620000" cy="1143000"/>
          </a:xfrm>
        </p:spPr>
        <p:txBody>
          <a:bodyPr/>
          <a:lstStyle/>
          <a:p>
            <a:pPr algn="ctr"/>
            <a:r>
              <a:rPr lang="en-US" dirty="0" smtClean="0"/>
              <a:t> Overview</a:t>
            </a:r>
            <a:endParaRPr lang="en-US" dirty="0"/>
          </a:p>
        </p:txBody>
      </p:sp>
      <p:sp>
        <p:nvSpPr>
          <p:cNvPr id="3" name="Content Placeholder 2"/>
          <p:cNvSpPr>
            <a:spLocks noGrp="1"/>
          </p:cNvSpPr>
          <p:nvPr>
            <p:ph idx="1"/>
          </p:nvPr>
        </p:nvSpPr>
        <p:spPr/>
        <p:txBody>
          <a:bodyPr>
            <a:normAutofit fontScale="92500" lnSpcReduction="10000"/>
          </a:bodyPr>
          <a:lstStyle/>
          <a:p>
            <a:r>
              <a:rPr lang="en-US" dirty="0"/>
              <a:t>ASHA State Liaisons</a:t>
            </a:r>
          </a:p>
          <a:p>
            <a:r>
              <a:rPr lang="en-US" dirty="0"/>
              <a:t>Definition of SLPAs and Support Personnel</a:t>
            </a:r>
          </a:p>
          <a:p>
            <a:r>
              <a:rPr lang="en-US" dirty="0"/>
              <a:t>ASHA’ s History with Support Personnel</a:t>
            </a:r>
          </a:p>
          <a:p>
            <a:r>
              <a:rPr lang="en-US" dirty="0"/>
              <a:t>Speech-Language Pathology Professional Summit</a:t>
            </a:r>
          </a:p>
          <a:p>
            <a:r>
              <a:rPr lang="en-US" dirty="0" smtClean="0"/>
              <a:t>Education, Regulation, Use </a:t>
            </a:r>
            <a:r>
              <a:rPr lang="en-US" dirty="0"/>
              <a:t>and Supervision of </a:t>
            </a:r>
            <a:r>
              <a:rPr lang="en-US" dirty="0" smtClean="0"/>
              <a:t>SLPAs</a:t>
            </a:r>
          </a:p>
          <a:p>
            <a:r>
              <a:rPr lang="en-US" dirty="0" smtClean="0"/>
              <a:t>ASHA’s Scope of Practice for SLPAs</a:t>
            </a:r>
            <a:endParaRPr lang="en-US" dirty="0"/>
          </a:p>
          <a:p>
            <a:r>
              <a:rPr lang="en-US" dirty="0"/>
              <a:t>Practice Resource Project  and Use of Support </a:t>
            </a:r>
            <a:r>
              <a:rPr lang="en-US" dirty="0" smtClean="0"/>
              <a:t>Personnel</a:t>
            </a:r>
          </a:p>
          <a:p>
            <a:r>
              <a:rPr lang="en-US" dirty="0" smtClean="0"/>
              <a:t>ASHA Documentation: State by State Trends</a:t>
            </a:r>
            <a:endParaRPr lang="en-US" dirty="0"/>
          </a:p>
          <a:p>
            <a:r>
              <a:rPr lang="en-US" dirty="0"/>
              <a:t>Reimbursement</a:t>
            </a:r>
          </a:p>
          <a:p>
            <a:r>
              <a:rPr lang="en-US" dirty="0"/>
              <a:t>ASHA Web Resources </a:t>
            </a:r>
          </a:p>
          <a:p>
            <a:r>
              <a:rPr lang="en-US" dirty="0"/>
              <a:t>State examples</a:t>
            </a:r>
          </a:p>
          <a:p>
            <a:r>
              <a:rPr lang="en-US" dirty="0"/>
              <a:t>ASHA Affiliates Program</a:t>
            </a:r>
          </a:p>
          <a:p>
            <a:r>
              <a:rPr lang="en-US" dirty="0"/>
              <a:t>Scenarios</a:t>
            </a:r>
          </a:p>
          <a:p>
            <a:endParaRPr lang="en-US" dirty="0"/>
          </a:p>
        </p:txBody>
      </p:sp>
      <p:sp>
        <p:nvSpPr>
          <p:cNvPr id="4" name="Rectangle 3"/>
          <p:cNvSpPr/>
          <p:nvPr/>
        </p:nvSpPr>
        <p:spPr>
          <a:xfrm>
            <a:off x="838200" y="1582341"/>
            <a:ext cx="7162800" cy="400110"/>
          </a:xfrm>
          <a:prstGeom prst="rect">
            <a:avLst/>
          </a:prstGeom>
        </p:spPr>
        <p:txBody>
          <a:bodyPr wrap="square">
            <a:spAutoFit/>
          </a:bodyPr>
          <a:lstStyle/>
          <a:p>
            <a:endParaRPr lang="en-US" sz="2000" dirty="0"/>
          </a:p>
        </p:txBody>
      </p:sp>
    </p:spTree>
    <p:extLst>
      <p:ext uri="{BB962C8B-B14F-4D97-AF65-F5344CB8AC3E}">
        <p14:creationId xmlns:p14="http://schemas.microsoft.com/office/powerpoint/2010/main" val="30191392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can Supervise SLPAs?</a:t>
            </a:r>
            <a:endParaRPr lang="en-US" dirty="0"/>
          </a:p>
        </p:txBody>
      </p:sp>
      <p:sp>
        <p:nvSpPr>
          <p:cNvPr id="3" name="Content Placeholder 2"/>
          <p:cNvSpPr>
            <a:spLocks noGrp="1"/>
          </p:cNvSpPr>
          <p:nvPr>
            <p:ph idx="1"/>
          </p:nvPr>
        </p:nvSpPr>
        <p:spPr/>
        <p:txBody>
          <a:bodyPr>
            <a:normAutofit/>
          </a:bodyPr>
          <a:lstStyle/>
          <a:p>
            <a:r>
              <a:rPr lang="en-US" dirty="0" smtClean="0"/>
              <a:t>ASHA suggests that an SLPA </a:t>
            </a:r>
            <a:r>
              <a:rPr lang="en-US" dirty="0"/>
              <a:t>supervisor </a:t>
            </a:r>
            <a:r>
              <a:rPr lang="en-US" dirty="0" smtClean="0"/>
              <a:t>be </a:t>
            </a:r>
            <a:r>
              <a:rPr lang="en-US" dirty="0"/>
              <a:t>a speech-language pathologist certified by ASHA and licensed by the state (where applicable) who has been practicing for at least 2 years following ASHA </a:t>
            </a:r>
            <a:r>
              <a:rPr lang="en-US" dirty="0" smtClean="0"/>
              <a:t>certification</a:t>
            </a:r>
          </a:p>
          <a:p>
            <a:r>
              <a:rPr lang="en-US" dirty="0" smtClean="0"/>
              <a:t>ASHA also recommends that the SLP supervisor complete </a:t>
            </a:r>
            <a:r>
              <a:rPr lang="en-US" dirty="0"/>
              <a:t>at least one pre-service course or continuing education unit in supervision.</a:t>
            </a:r>
          </a:p>
          <a:p>
            <a:endParaRPr lang="en-US" dirty="0"/>
          </a:p>
        </p:txBody>
      </p:sp>
    </p:spTree>
    <p:extLst>
      <p:ext uri="{BB962C8B-B14F-4D97-AF65-F5344CB8AC3E}">
        <p14:creationId xmlns:p14="http://schemas.microsoft.com/office/powerpoint/2010/main" val="29813180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ASHA’s Ad Hoc Committee for Scope of Practice for SLPAs</a:t>
            </a:r>
          </a:p>
        </p:txBody>
      </p:sp>
      <p:sp>
        <p:nvSpPr>
          <p:cNvPr id="3" name="Content Placeholder 2"/>
          <p:cNvSpPr>
            <a:spLocks noGrp="1"/>
          </p:cNvSpPr>
          <p:nvPr>
            <p:ph idx="1"/>
          </p:nvPr>
        </p:nvSpPr>
        <p:spPr/>
        <p:txBody>
          <a:bodyPr>
            <a:normAutofit fontScale="85000" lnSpcReduction="20000"/>
          </a:bodyPr>
          <a:lstStyle/>
          <a:p>
            <a:r>
              <a:rPr lang="en-US" dirty="0" smtClean="0"/>
              <a:t>Recommendation from the 2011 Summit: Develop Scope of Practice Policy for SLPAs</a:t>
            </a:r>
          </a:p>
          <a:p>
            <a:pPr lvl="1"/>
            <a:r>
              <a:rPr lang="en-US" dirty="0" smtClean="0"/>
              <a:t>ASHA appointed an Ad Hoc Committee to develop SOP for SLPAs</a:t>
            </a:r>
          </a:p>
          <a:p>
            <a:pPr lvl="1"/>
            <a:r>
              <a:rPr lang="en-US" dirty="0" smtClean="0"/>
              <a:t>The following summarizes the qualifications of the SLPA </a:t>
            </a:r>
            <a:r>
              <a:rPr lang="en-US" dirty="0" smtClean="0"/>
              <a:t>approved </a:t>
            </a:r>
            <a:r>
              <a:rPr lang="en-US" dirty="0" smtClean="0"/>
              <a:t>by the BOD as policy of the association:</a:t>
            </a:r>
          </a:p>
          <a:p>
            <a:pPr lvl="2"/>
            <a:r>
              <a:rPr lang="en-US" dirty="0" smtClean="0"/>
              <a:t>Completion of  BA degree in CSD  or AA degree in an SLPA program or equivalent course of study</a:t>
            </a:r>
          </a:p>
          <a:p>
            <a:pPr lvl="2"/>
            <a:r>
              <a:rPr lang="en-US" dirty="0" smtClean="0"/>
              <a:t>Completion of 100 hours of clinical practice within the education and training program or (supervised field work experience) on the job </a:t>
            </a:r>
          </a:p>
          <a:p>
            <a:pPr lvl="2"/>
            <a:r>
              <a:rPr lang="en-US" dirty="0" smtClean="0"/>
              <a:t>Adherence to SLPA responsibilities/policies and refrain from tasks that are the sole responsibility </a:t>
            </a:r>
            <a:r>
              <a:rPr lang="en-US" dirty="0" smtClean="0"/>
              <a:t>of</a:t>
            </a:r>
            <a:r>
              <a:rPr lang="en-US" dirty="0" smtClean="0"/>
              <a:t> </a:t>
            </a:r>
            <a:r>
              <a:rPr lang="en-US" dirty="0" smtClean="0"/>
              <a:t>the SLP</a:t>
            </a:r>
          </a:p>
          <a:p>
            <a:pPr lvl="2"/>
            <a:r>
              <a:rPr lang="en-US" dirty="0" smtClean="0"/>
              <a:t>Adherence to state licensing and regulatory rules governing the practice </a:t>
            </a:r>
          </a:p>
          <a:p>
            <a:pPr lvl="2"/>
            <a:r>
              <a:rPr lang="en-US" dirty="0" smtClean="0"/>
              <a:t>Completion of required continuing education and or professional development activities</a:t>
            </a:r>
          </a:p>
          <a:p>
            <a:pPr marL="777240" lvl="2" indent="0">
              <a:buNone/>
            </a:pPr>
            <a:r>
              <a:rPr lang="en-US" sz="2200" dirty="0" smtClean="0"/>
              <a:t>Guidance is also provided for allowable tasks, ethical considerations and SLP supervisory role</a:t>
            </a:r>
            <a:endParaRPr lang="en-US" sz="2200" dirty="0"/>
          </a:p>
          <a:p>
            <a:pPr lvl="2"/>
            <a:endParaRPr lang="en-US" dirty="0" smtClean="0"/>
          </a:p>
          <a:p>
            <a:pPr lvl="2"/>
            <a:endParaRPr lang="en-US" dirty="0" smtClean="0"/>
          </a:p>
          <a:p>
            <a:r>
              <a:rPr lang="en-US" dirty="0" smtClean="0"/>
              <a:t> </a:t>
            </a:r>
            <a:endParaRPr lang="en-US" dirty="0"/>
          </a:p>
        </p:txBody>
      </p:sp>
    </p:spTree>
    <p:extLst>
      <p:ext uri="{BB962C8B-B14F-4D97-AF65-F5344CB8AC3E}">
        <p14:creationId xmlns:p14="http://schemas.microsoft.com/office/powerpoint/2010/main" val="19512392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Recommended Tasks of SLPAs</a:t>
            </a:r>
            <a:endParaRPr lang="en-US" dirty="0"/>
          </a:p>
        </p:txBody>
      </p:sp>
      <p:sp>
        <p:nvSpPr>
          <p:cNvPr id="3" name="Content Placeholder 2"/>
          <p:cNvSpPr>
            <a:spLocks noGrp="1"/>
          </p:cNvSpPr>
          <p:nvPr>
            <p:ph idx="1"/>
          </p:nvPr>
        </p:nvSpPr>
        <p:spPr/>
        <p:txBody>
          <a:bodyPr>
            <a:normAutofit/>
          </a:bodyPr>
          <a:lstStyle/>
          <a:p>
            <a:r>
              <a:rPr lang="en-US" dirty="0"/>
              <a:t>Assist speech-language and hearing screenings (without interpretation) </a:t>
            </a:r>
          </a:p>
          <a:p>
            <a:r>
              <a:rPr lang="en-US" dirty="0"/>
              <a:t>Assist with informal documentation as directed by the speech-language pathologist </a:t>
            </a:r>
          </a:p>
          <a:p>
            <a:r>
              <a:rPr lang="en-US" dirty="0"/>
              <a:t>Follow documented treatment plans or protocols developed by the supervising speech-language pathologist </a:t>
            </a:r>
          </a:p>
          <a:p>
            <a:r>
              <a:rPr lang="en-US" dirty="0"/>
              <a:t>Document patient/client performance (e.g., tallying data for the speech-language pathologist to use; preparing charts, records, and graphs) and report this information to the supervision speech-language pathologist </a:t>
            </a:r>
          </a:p>
          <a:p>
            <a:endParaRPr lang="en-US" dirty="0"/>
          </a:p>
        </p:txBody>
      </p:sp>
    </p:spTree>
    <p:extLst>
      <p:ext uri="{BB962C8B-B14F-4D97-AF65-F5344CB8AC3E}">
        <p14:creationId xmlns:p14="http://schemas.microsoft.com/office/powerpoint/2010/main" val="6430299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Recommended Tasks of SLPAs</a:t>
            </a:r>
          </a:p>
        </p:txBody>
      </p:sp>
      <p:sp>
        <p:nvSpPr>
          <p:cNvPr id="3" name="Content Placeholder 2"/>
          <p:cNvSpPr>
            <a:spLocks noGrp="1"/>
          </p:cNvSpPr>
          <p:nvPr>
            <p:ph idx="1"/>
          </p:nvPr>
        </p:nvSpPr>
        <p:spPr/>
        <p:txBody>
          <a:bodyPr>
            <a:normAutofit/>
          </a:bodyPr>
          <a:lstStyle/>
          <a:p>
            <a:r>
              <a:rPr lang="en-US" dirty="0"/>
              <a:t>Assist the speech-language pathologist during assessment of patients/clients </a:t>
            </a:r>
          </a:p>
          <a:p>
            <a:r>
              <a:rPr lang="en-US" dirty="0"/>
              <a:t>Assist with clerical duties such as preparing materials and scheduling activities as directed by the speech-language pathologist </a:t>
            </a:r>
          </a:p>
          <a:p>
            <a:r>
              <a:rPr lang="en-US" dirty="0"/>
              <a:t>Perform checks and maintenance of equipment </a:t>
            </a:r>
          </a:p>
          <a:p>
            <a:r>
              <a:rPr lang="en-US" dirty="0"/>
              <a:t>Support the supervising speech-language pathologist in research projects, in-service training, and public relations programs </a:t>
            </a:r>
          </a:p>
          <a:p>
            <a:endParaRPr lang="en-US" dirty="0"/>
          </a:p>
        </p:txBody>
      </p:sp>
    </p:spTree>
    <p:extLst>
      <p:ext uri="{BB962C8B-B14F-4D97-AF65-F5344CB8AC3E}">
        <p14:creationId xmlns:p14="http://schemas.microsoft.com/office/powerpoint/2010/main" val="17012588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Recommended Tasks of SLPAs</a:t>
            </a:r>
          </a:p>
        </p:txBody>
      </p:sp>
      <p:sp>
        <p:nvSpPr>
          <p:cNvPr id="3" name="Content Placeholder 2"/>
          <p:cNvSpPr>
            <a:spLocks noGrp="1"/>
          </p:cNvSpPr>
          <p:nvPr>
            <p:ph idx="1"/>
          </p:nvPr>
        </p:nvSpPr>
        <p:spPr/>
        <p:txBody>
          <a:bodyPr>
            <a:normAutofit/>
          </a:bodyPr>
          <a:lstStyle/>
          <a:p>
            <a:r>
              <a:rPr lang="en-US" dirty="0"/>
              <a:t>Assist with departmental operations (scheduling, record keeping, safety/maintenance of supplies and equipment) </a:t>
            </a:r>
          </a:p>
          <a:p>
            <a:r>
              <a:rPr lang="en-US" dirty="0"/>
              <a:t>Collect data for monitoring quality improvement </a:t>
            </a:r>
          </a:p>
          <a:p>
            <a:r>
              <a:rPr lang="en-US" dirty="0"/>
              <a:t>Exhibit compliance with regulations, reimbursement requirements, and speech-language pathology assistant's job responsibilities </a:t>
            </a:r>
          </a:p>
          <a:p>
            <a:endParaRPr lang="en-US" dirty="0"/>
          </a:p>
        </p:txBody>
      </p:sp>
    </p:spTree>
    <p:extLst>
      <p:ext uri="{BB962C8B-B14F-4D97-AF65-F5344CB8AC3E}">
        <p14:creationId xmlns:p14="http://schemas.microsoft.com/office/powerpoint/2010/main" val="1958590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Support Personnel Use	</a:t>
            </a:r>
          </a:p>
        </p:txBody>
      </p:sp>
      <p:sp>
        <p:nvSpPr>
          <p:cNvPr id="3" name="Content Placeholder 2"/>
          <p:cNvSpPr>
            <a:spLocks noGrp="1"/>
          </p:cNvSpPr>
          <p:nvPr>
            <p:ph idx="1"/>
          </p:nvPr>
        </p:nvSpPr>
        <p:spPr/>
        <p:txBody>
          <a:bodyPr/>
          <a:lstStyle/>
          <a:p>
            <a:r>
              <a:rPr lang="en-US" dirty="0"/>
              <a:t>17, </a:t>
            </a:r>
            <a:r>
              <a:rPr lang="en-US" dirty="0" smtClean="0"/>
              <a:t>195 in use*</a:t>
            </a:r>
          </a:p>
          <a:p>
            <a:endParaRPr lang="en-US" dirty="0"/>
          </a:p>
          <a:p>
            <a:endParaRPr lang="en-US" dirty="0" smtClean="0"/>
          </a:p>
          <a:p>
            <a:r>
              <a:rPr lang="en-US" dirty="0" smtClean="0"/>
              <a:t>* figure obtained from ASHA dues renewal survey in </a:t>
            </a:r>
            <a:r>
              <a:rPr lang="en-US" smtClean="0"/>
              <a:t>which certified </a:t>
            </a:r>
            <a:r>
              <a:rPr lang="en-US" dirty="0" smtClean="0"/>
              <a:t>ASHA members are asked whether or not they supervise support personnel. Suspect the number in use is much higher than reported</a:t>
            </a:r>
            <a:endParaRPr lang="en-US" dirty="0"/>
          </a:p>
          <a:p>
            <a:endParaRPr lang="en-US" dirty="0"/>
          </a:p>
        </p:txBody>
      </p:sp>
    </p:spTree>
    <p:extLst>
      <p:ext uri="{BB962C8B-B14F-4D97-AF65-F5344CB8AC3E}">
        <p14:creationId xmlns:p14="http://schemas.microsoft.com/office/powerpoint/2010/main" val="27195942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Medicare Reimbursement</a:t>
            </a:r>
          </a:p>
        </p:txBody>
      </p:sp>
      <p:sp>
        <p:nvSpPr>
          <p:cNvPr id="3" name="Content Placeholder 2"/>
          <p:cNvSpPr>
            <a:spLocks noGrp="1"/>
          </p:cNvSpPr>
          <p:nvPr>
            <p:ph idx="1"/>
          </p:nvPr>
        </p:nvSpPr>
        <p:spPr/>
        <p:txBody>
          <a:bodyPr/>
          <a:lstStyle/>
          <a:p>
            <a:r>
              <a:rPr lang="en-US" dirty="0"/>
              <a:t>Medicare policy currently does not recognize SLPAs, regardless of the level of supervision and does not reimburse for speech-language pathology assistant services. Private insurers may cover licensed or registered speech-language pathology assistants. One must query each payer to verify coverage. </a:t>
            </a:r>
          </a:p>
          <a:p>
            <a:endParaRPr lang="en-US" dirty="0"/>
          </a:p>
        </p:txBody>
      </p:sp>
    </p:spTree>
    <p:extLst>
      <p:ext uri="{BB962C8B-B14F-4D97-AF65-F5344CB8AC3E}">
        <p14:creationId xmlns:p14="http://schemas.microsoft.com/office/powerpoint/2010/main" val="28960868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Medicaid Reimbursement</a:t>
            </a:r>
          </a:p>
        </p:txBody>
      </p:sp>
      <p:sp>
        <p:nvSpPr>
          <p:cNvPr id="3" name="Content Placeholder 2"/>
          <p:cNvSpPr>
            <a:spLocks noGrp="1"/>
          </p:cNvSpPr>
          <p:nvPr>
            <p:ph idx="1"/>
          </p:nvPr>
        </p:nvSpPr>
        <p:spPr/>
        <p:txBody>
          <a:bodyPr/>
          <a:lstStyle/>
          <a:p>
            <a:r>
              <a:rPr lang="en-US" dirty="0" smtClean="0"/>
              <a:t>Medicaid reimbursement for SLPA services varies.  About 10 states currently allow it in their state plan. Some states addressing the shortage of SLPs allow for SLPA billing in education settings.  There does not seem to be a pattern in the states.</a:t>
            </a:r>
          </a:p>
          <a:p>
            <a:r>
              <a:rPr lang="en-US" dirty="0" smtClean="0"/>
              <a:t>Oklahoma </a:t>
            </a:r>
            <a:r>
              <a:rPr lang="en-US" dirty="0"/>
              <a:t>Example-Rules currently prohibit Medicaid billing for services provided by SLPAs and student clinicians.</a:t>
            </a:r>
          </a:p>
          <a:p>
            <a:endParaRPr lang="en-US" dirty="0"/>
          </a:p>
        </p:txBody>
      </p:sp>
    </p:spTree>
    <p:extLst>
      <p:ext uri="{BB962C8B-B14F-4D97-AF65-F5344CB8AC3E}">
        <p14:creationId xmlns:p14="http://schemas.microsoft.com/office/powerpoint/2010/main" val="38749128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ASHA’s Documentation on Support Personnel</a:t>
            </a:r>
            <a:endParaRPr lang="en-US" dirty="0"/>
          </a:p>
        </p:txBody>
      </p:sp>
      <p:sp>
        <p:nvSpPr>
          <p:cNvPr id="3" name="Content Placeholder 2"/>
          <p:cNvSpPr>
            <a:spLocks noGrp="1"/>
          </p:cNvSpPr>
          <p:nvPr>
            <p:ph idx="1"/>
          </p:nvPr>
        </p:nvSpPr>
        <p:spPr>
          <a:xfrm>
            <a:off x="457200" y="2133600"/>
            <a:ext cx="7620000" cy="4343400"/>
          </a:xfrm>
        </p:spPr>
        <p:txBody>
          <a:bodyPr/>
          <a:lstStyle/>
          <a:p>
            <a:r>
              <a:rPr lang="en-US" dirty="0" smtClean="0"/>
              <a:t>State-by-state requirements for SLPAs (support personnel)</a:t>
            </a:r>
          </a:p>
          <a:p>
            <a:r>
              <a:rPr lang="en-US" dirty="0" smtClean="0"/>
              <a:t>SLPA trends</a:t>
            </a:r>
            <a:endParaRPr lang="en-US" dirty="0"/>
          </a:p>
        </p:txBody>
      </p:sp>
    </p:spTree>
    <p:extLst>
      <p:ext uri="{BB962C8B-B14F-4D97-AF65-F5344CB8AC3E}">
        <p14:creationId xmlns:p14="http://schemas.microsoft.com/office/powerpoint/2010/main" val="12008190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ASHA Practice Resource Project  </a:t>
            </a:r>
            <a:r>
              <a:rPr lang="en-US" dirty="0" smtClean="0"/>
              <a:t>- SLP </a:t>
            </a:r>
            <a:r>
              <a:rPr lang="en-US" dirty="0"/>
              <a:t>Assistant Team</a:t>
            </a:r>
          </a:p>
        </p:txBody>
      </p:sp>
      <p:sp>
        <p:nvSpPr>
          <p:cNvPr id="3" name="Content Placeholder 2"/>
          <p:cNvSpPr>
            <a:spLocks noGrp="1"/>
          </p:cNvSpPr>
          <p:nvPr>
            <p:ph idx="1"/>
          </p:nvPr>
        </p:nvSpPr>
        <p:spPr/>
        <p:txBody>
          <a:bodyPr/>
          <a:lstStyle/>
          <a:p>
            <a:r>
              <a:rPr lang="en-US" dirty="0"/>
              <a:t>Key Issues:  </a:t>
            </a:r>
          </a:p>
          <a:p>
            <a:pPr lvl="1"/>
            <a:r>
              <a:rPr lang="en-US" dirty="0"/>
              <a:t>Education </a:t>
            </a:r>
          </a:p>
          <a:p>
            <a:pPr lvl="1"/>
            <a:r>
              <a:rPr lang="en-US" dirty="0"/>
              <a:t>Supervising </a:t>
            </a:r>
          </a:p>
          <a:p>
            <a:pPr lvl="1"/>
            <a:r>
              <a:rPr lang="en-US" dirty="0"/>
              <a:t>Ethical Obligations</a:t>
            </a:r>
          </a:p>
          <a:p>
            <a:pPr lvl="1"/>
            <a:r>
              <a:rPr lang="en-US" dirty="0"/>
              <a:t>Reimbursement for Services Provided by SLPAs</a:t>
            </a:r>
          </a:p>
          <a:p>
            <a:pPr lvl="1"/>
            <a:r>
              <a:rPr lang="en-US" dirty="0"/>
              <a:t>State and Federal Regulations</a:t>
            </a:r>
          </a:p>
          <a:p>
            <a:pPr lvl="1"/>
            <a:r>
              <a:rPr lang="en-US" dirty="0"/>
              <a:t>Affiliation with ASHA</a:t>
            </a:r>
          </a:p>
          <a:p>
            <a:pPr lvl="1"/>
            <a:r>
              <a:rPr lang="en-US" dirty="0"/>
              <a:t>Frequently Asked Questions</a:t>
            </a:r>
          </a:p>
          <a:p>
            <a:pPr lvl="1"/>
            <a:r>
              <a:rPr lang="en-US" dirty="0" smtClean="0"/>
              <a:t>Definitions</a:t>
            </a:r>
          </a:p>
          <a:p>
            <a:pPr lvl="1"/>
            <a:endParaRPr lang="en-US" dirty="0"/>
          </a:p>
          <a:p>
            <a:r>
              <a:rPr lang="en-US" dirty="0"/>
              <a:t>Carol Walsh is the coordinator</a:t>
            </a:r>
          </a:p>
          <a:p>
            <a:r>
              <a:rPr lang="en-US" b="1" dirty="0"/>
              <a:t>cwalsh@asha.org</a:t>
            </a:r>
          </a:p>
          <a:p>
            <a:pPr marL="411480" lvl="1" indent="0">
              <a:buNone/>
            </a:pPr>
            <a:endParaRPr lang="en-US" dirty="0"/>
          </a:p>
          <a:p>
            <a:endParaRPr lang="en-US" dirty="0"/>
          </a:p>
        </p:txBody>
      </p:sp>
    </p:spTree>
    <p:extLst>
      <p:ext uri="{BB962C8B-B14F-4D97-AF65-F5344CB8AC3E}">
        <p14:creationId xmlns:p14="http://schemas.microsoft.com/office/powerpoint/2010/main" val="22058182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a:t>State Outreach Map</a:t>
            </a:r>
            <a:r>
              <a:rPr lang="en-US" sz="4800" b="1" dirty="0">
                <a:solidFill>
                  <a:schemeClr val="bg2">
                    <a:lumMod val="20000"/>
                    <a:lumOff val="80000"/>
                  </a:schemeClr>
                </a:solidFill>
                <a:effectLst>
                  <a:outerShdw blurRad="38100" dist="38100" dir="2700000" algn="tl">
                    <a:srgbClr val="000000">
                      <a:alpha val="43137"/>
                    </a:srgbClr>
                  </a:outerShdw>
                </a:effectLst>
              </a:rPr>
              <a:t/>
            </a:r>
            <a:br>
              <a:rPr lang="en-US" sz="4800" b="1" dirty="0">
                <a:solidFill>
                  <a:schemeClr val="bg2">
                    <a:lumMod val="20000"/>
                    <a:lumOff val="80000"/>
                  </a:schemeClr>
                </a:solidFill>
                <a:effectLst>
                  <a:outerShdw blurRad="38100" dist="38100" dir="2700000" algn="tl">
                    <a:srgbClr val="000000">
                      <a:alpha val="43137"/>
                    </a:srgbClr>
                  </a:outerShdw>
                </a:effectLst>
              </a:rPr>
            </a:br>
            <a:endParaRPr lang="en-US" dirty="0"/>
          </a:p>
        </p:txBody>
      </p:sp>
      <p:pic>
        <p:nvPicPr>
          <p:cNvPr id="4" name="Content Placeholder 3"/>
          <p:cNvPicPr>
            <a:picLocks noGrp="1" noChangeAspect="1" noChangeArrowheads="1"/>
          </p:cNvPicPr>
          <p:nvPr>
            <p:ph idx="1"/>
          </p:nvPr>
        </p:nvPicPr>
        <p:blipFill>
          <a:blip r:embed="rId3" cstate="print"/>
          <a:stretch>
            <a:fillRect/>
          </a:stretch>
        </p:blipFill>
        <p:spPr>
          <a:xfrm>
            <a:off x="590036" y="1852296"/>
            <a:ext cx="7354327" cy="4525007"/>
          </a:xfrm>
          <a:prstGeom prst="rect">
            <a:avLst/>
          </a:prstGeom>
          <a:noFill/>
          <a:ln/>
        </p:spPr>
      </p:pic>
    </p:spTree>
    <p:extLst>
      <p:ext uri="{BB962C8B-B14F-4D97-AF65-F5344CB8AC3E}">
        <p14:creationId xmlns:p14="http://schemas.microsoft.com/office/powerpoint/2010/main" val="30516814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914399"/>
            <a:ext cx="7848600" cy="546620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08983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 Personnel Trends</a:t>
            </a:r>
            <a:endParaRPr lang="en-US" dirty="0"/>
          </a:p>
        </p:txBody>
      </p:sp>
      <p:sp>
        <p:nvSpPr>
          <p:cNvPr id="3" name="Content Placeholder 2"/>
          <p:cNvSpPr>
            <a:spLocks noGrp="1"/>
          </p:cNvSpPr>
          <p:nvPr>
            <p:ph idx="1"/>
          </p:nvPr>
        </p:nvSpPr>
        <p:spPr>
          <a:xfrm>
            <a:off x="457200" y="1600200"/>
            <a:ext cx="7620000" cy="4953000"/>
          </a:xfrm>
        </p:spPr>
        <p:txBody>
          <a:bodyPr/>
          <a:lstStyle/>
          <a:p>
            <a:pPr marL="114300" indent="0">
              <a:buNone/>
            </a:pPr>
            <a:endParaRPr lang="en-US" dirty="0">
              <a:hlinkClick r:id="rId3"/>
            </a:endParaRPr>
          </a:p>
          <a:p>
            <a:pPr marL="114300" indent="0">
              <a:buNone/>
            </a:pPr>
            <a:endParaRPr lang="en-US" dirty="0" smtClean="0">
              <a:hlinkClick r:id="rId3"/>
            </a:endParaRPr>
          </a:p>
          <a:p>
            <a:pPr marL="114300" indent="0">
              <a:buNone/>
            </a:pPr>
            <a:endParaRPr lang="en-US" dirty="0">
              <a:hlinkClick r:id="rId3"/>
            </a:endParaRPr>
          </a:p>
          <a:p>
            <a:pPr marL="114300" indent="0">
              <a:buNone/>
            </a:pPr>
            <a:endParaRPr lang="en-US" dirty="0" smtClean="0">
              <a:hlinkClick r:id="rId3"/>
            </a:endParaRPr>
          </a:p>
          <a:p>
            <a:pPr marL="114300" indent="0">
              <a:buNone/>
            </a:pPr>
            <a:endParaRPr lang="en-US" dirty="0">
              <a:hlinkClick r:id="rId3"/>
            </a:endParaRPr>
          </a:p>
          <a:p>
            <a:pPr marL="114300" indent="0">
              <a:buNone/>
            </a:pPr>
            <a:endParaRPr lang="en-US" dirty="0" smtClean="0">
              <a:hlinkClick r:id="rId3"/>
            </a:endParaRPr>
          </a:p>
          <a:p>
            <a:pPr marL="114300" indent="0">
              <a:buNone/>
            </a:pPr>
            <a:endParaRPr lang="en-US" dirty="0">
              <a:hlinkClick r:id="rId3"/>
            </a:endParaRPr>
          </a:p>
          <a:p>
            <a:pPr marL="114300" indent="0">
              <a:buNone/>
            </a:pPr>
            <a:endParaRPr lang="en-US" dirty="0" smtClean="0">
              <a:hlinkClick r:id="rId3"/>
            </a:endParaRPr>
          </a:p>
          <a:p>
            <a:pPr marL="114300" indent="0">
              <a:buNone/>
            </a:pPr>
            <a:endParaRPr lang="en-US" dirty="0">
              <a:hlinkClick r:id="rId3"/>
            </a:endParaRPr>
          </a:p>
          <a:p>
            <a:pPr marL="114300" indent="0">
              <a:buNone/>
            </a:pPr>
            <a:endParaRPr lang="en-US" dirty="0" smtClean="0">
              <a:hlinkClick r:id="rId3"/>
            </a:endParaRPr>
          </a:p>
          <a:p>
            <a:pPr marL="114300" indent="0">
              <a:buNone/>
            </a:pPr>
            <a:endParaRPr lang="en-US" dirty="0" smtClean="0">
              <a:hlinkClick r:id="rId3"/>
            </a:endParaRPr>
          </a:p>
          <a:p>
            <a:pPr lvl="1"/>
            <a:r>
              <a:rPr lang="en-US" dirty="0" smtClean="0">
                <a:hlinkClick r:id="rId3"/>
              </a:rPr>
              <a:t>www.asha.org/uploadedFiles/SupportPersonnelTrends.pdf</a:t>
            </a:r>
            <a:r>
              <a:rPr lang="en-US" dirty="0" smtClean="0"/>
              <a:t> </a:t>
            </a:r>
            <a:endParaRPr lang="en-US" dirty="0"/>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371598"/>
            <a:ext cx="7467600" cy="4648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452797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 Language for SLPAs and Audiology Assistants</a:t>
            </a:r>
          </a:p>
        </p:txBody>
      </p:sp>
      <p:sp>
        <p:nvSpPr>
          <p:cNvPr id="3" name="Content Placeholder 2"/>
          <p:cNvSpPr>
            <a:spLocks noGrp="1"/>
          </p:cNvSpPr>
          <p:nvPr>
            <p:ph idx="1"/>
          </p:nvPr>
        </p:nvSpPr>
        <p:spPr/>
        <p:txBody>
          <a:bodyPr/>
          <a:lstStyle/>
          <a:p>
            <a:pPr marL="457200" indent="-457200"/>
            <a:r>
              <a:rPr lang="en-US" dirty="0"/>
              <a:t>Education</a:t>
            </a:r>
          </a:p>
          <a:p>
            <a:pPr marL="457200" indent="-457200"/>
            <a:r>
              <a:rPr lang="en-US" dirty="0"/>
              <a:t>Supervision</a:t>
            </a:r>
          </a:p>
          <a:p>
            <a:pPr marL="457200" indent="-457200"/>
            <a:r>
              <a:rPr lang="en-US" dirty="0"/>
              <a:t>Continuing Education</a:t>
            </a:r>
          </a:p>
          <a:p>
            <a:pPr marL="457200" indent="-457200"/>
            <a:r>
              <a:rPr lang="en-US" dirty="0"/>
              <a:t>Title protection</a:t>
            </a:r>
          </a:p>
          <a:p>
            <a:pPr marL="457200" indent="-457200"/>
            <a:r>
              <a:rPr lang="en-US" dirty="0"/>
              <a:t>http://www.asha.org/advocacy/state/state-policy/</a:t>
            </a:r>
          </a:p>
          <a:p>
            <a:endParaRPr lang="en-US" dirty="0"/>
          </a:p>
        </p:txBody>
      </p:sp>
    </p:spTree>
    <p:extLst>
      <p:ext uri="{BB962C8B-B14F-4D97-AF65-F5344CB8AC3E}">
        <p14:creationId xmlns:p14="http://schemas.microsoft.com/office/powerpoint/2010/main" val="424075283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South Dakota SLPA  Requirements</a:t>
            </a:r>
          </a:p>
        </p:txBody>
      </p:sp>
      <p:sp>
        <p:nvSpPr>
          <p:cNvPr id="3" name="Content Placeholder 2"/>
          <p:cNvSpPr>
            <a:spLocks noGrp="1"/>
          </p:cNvSpPr>
          <p:nvPr>
            <p:ph idx="1"/>
          </p:nvPr>
        </p:nvSpPr>
        <p:spPr/>
        <p:txBody>
          <a:bodyPr>
            <a:normAutofit fontScale="25000" lnSpcReduction="20000"/>
          </a:bodyPr>
          <a:lstStyle/>
          <a:p>
            <a:pPr marL="0" indent="0">
              <a:buNone/>
            </a:pPr>
            <a:r>
              <a:rPr lang="en-US" sz="7400" dirty="0"/>
              <a:t> </a:t>
            </a:r>
            <a:r>
              <a:rPr lang="en-US" sz="9600" dirty="0"/>
              <a:t>SLPAs are included in the statute</a:t>
            </a:r>
          </a:p>
          <a:p>
            <a:pPr lvl="1"/>
            <a:r>
              <a:rPr lang="en-US" sz="9600" dirty="0"/>
              <a:t>SLPAs must hold an AA or BA degree from an accredited institution</a:t>
            </a:r>
          </a:p>
          <a:p>
            <a:pPr lvl="1"/>
            <a:r>
              <a:rPr lang="en-US" sz="9600" dirty="0"/>
              <a:t>SLPAs must complete 100 hours of clinical training as a speech-language pathology assistant either during academic preparation or during their first employment</a:t>
            </a:r>
          </a:p>
          <a:p>
            <a:pPr lvl="1"/>
            <a:r>
              <a:rPr lang="en-US" sz="9600" dirty="0"/>
              <a:t>SLPAs must submit an official transcript verifying necessary academic preparation and clinical experiences</a:t>
            </a:r>
          </a:p>
          <a:p>
            <a:pPr lvl="1"/>
            <a:r>
              <a:rPr lang="en-US" sz="9600" dirty="0"/>
              <a:t>SLPAs must have not committed any act for which disciplinary action is justified</a:t>
            </a:r>
          </a:p>
          <a:p>
            <a:pPr lvl="1"/>
            <a:r>
              <a:rPr lang="en-US" sz="9600" dirty="0"/>
              <a:t>SLPAs must pay the fees established by the Board</a:t>
            </a:r>
          </a:p>
          <a:p>
            <a:endParaRPr lang="en-US" dirty="0"/>
          </a:p>
        </p:txBody>
      </p:sp>
    </p:spTree>
    <p:extLst>
      <p:ext uri="{BB962C8B-B14F-4D97-AF65-F5344CB8AC3E}">
        <p14:creationId xmlns:p14="http://schemas.microsoft.com/office/powerpoint/2010/main" val="69721003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South Dakota</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An assistant shall be supervised by a licensed SLP who has at least three years of experience as an SLP</a:t>
            </a:r>
          </a:p>
          <a:p>
            <a:r>
              <a:rPr lang="en-US" dirty="0"/>
              <a:t>The supervising SLP</a:t>
            </a:r>
          </a:p>
          <a:p>
            <a:pPr lvl="1"/>
            <a:r>
              <a:rPr lang="en-US" sz="2800" dirty="0"/>
              <a:t>Is responsible for the extent, kind, and quality of service provided by the assistant, consistent with the board's designated standards and requirements;</a:t>
            </a:r>
          </a:p>
          <a:p>
            <a:pPr lvl="1"/>
            <a:r>
              <a:rPr lang="en-US" sz="2800" dirty="0"/>
              <a:t> Shall ensure that persons receiving services from an assistant receive prior written notification that services are to be provided, in whole or in part, by an SLPA;</a:t>
            </a:r>
          </a:p>
          <a:p>
            <a:pPr lvl="1"/>
            <a:r>
              <a:rPr lang="en-US" sz="2800" dirty="0"/>
              <a:t>May not supervise more than three SLPAs at one time</a:t>
            </a:r>
          </a:p>
          <a:p>
            <a:endParaRPr lang="en-US" dirty="0"/>
          </a:p>
        </p:txBody>
      </p:sp>
    </p:spTree>
    <p:extLst>
      <p:ext uri="{BB962C8B-B14F-4D97-AF65-F5344CB8AC3E}">
        <p14:creationId xmlns:p14="http://schemas.microsoft.com/office/powerpoint/2010/main" val="5161170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State Examples </a:t>
            </a:r>
            <a:r>
              <a:rPr lang="en-US" dirty="0" smtClean="0"/>
              <a:t/>
            </a:r>
            <a:br>
              <a:rPr lang="en-US" dirty="0" smtClean="0"/>
            </a:br>
            <a:r>
              <a:rPr lang="en-US" dirty="0" smtClean="0"/>
              <a:t>Texas Licensing Requirements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An applicant for  an assistant in speech-language pathology must:</a:t>
            </a:r>
          </a:p>
          <a:p>
            <a:pPr lvl="1"/>
            <a:r>
              <a:rPr lang="en-US" dirty="0" smtClean="0"/>
              <a:t>Possess a Bachelor’s degree in CSD from  a university whose training program is  accredited by ASHA or its agent</a:t>
            </a:r>
          </a:p>
          <a:p>
            <a:pPr lvl="1"/>
            <a:r>
              <a:rPr lang="en-US" dirty="0" smtClean="0"/>
              <a:t>Have acquired 24 semester hours in SLP and/or audiology</a:t>
            </a:r>
          </a:p>
          <a:p>
            <a:pPr lvl="1"/>
            <a:r>
              <a:rPr lang="en-US" dirty="0" smtClean="0"/>
              <a:t>Have earned at least 25 hours of clinical observation in SLP and 25 hours of clinical assisting experience in the are of SLP obtained within an educational institution or under the direct supervision at their place of employment</a:t>
            </a:r>
          </a:p>
          <a:p>
            <a:pPr marL="411480" lvl="1" indent="0">
              <a:buNone/>
            </a:pPr>
            <a:r>
              <a:rPr lang="en-US" dirty="0" smtClean="0"/>
              <a:t>A licensed SLP shall assign duties and provide appropriate supervision to the assistant</a:t>
            </a:r>
          </a:p>
          <a:p>
            <a:pPr lvl="1"/>
            <a:r>
              <a:rPr lang="en-US" dirty="0" smtClean="0"/>
              <a:t>A supervisory statement shall be completed by both the assistant and the supervisor who agrees to assume full responsibility for all services provided by the assistant</a:t>
            </a:r>
          </a:p>
          <a:p>
            <a:pPr lvl="1"/>
            <a:r>
              <a:rPr lang="en-US" dirty="0" smtClean="0"/>
              <a:t>The licensed SLP supervisor will have practiced for at least three years and shall submit verification in writing</a:t>
            </a:r>
            <a:endParaRPr lang="en-US" dirty="0"/>
          </a:p>
        </p:txBody>
      </p:sp>
    </p:spTree>
    <p:extLst>
      <p:ext uri="{BB962C8B-B14F-4D97-AF65-F5344CB8AC3E}">
        <p14:creationId xmlns:p14="http://schemas.microsoft.com/office/powerpoint/2010/main" val="16575394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Texas Licensing Requirements</a:t>
            </a:r>
          </a:p>
        </p:txBody>
      </p:sp>
      <p:sp>
        <p:nvSpPr>
          <p:cNvPr id="3" name="Content Placeholder 2"/>
          <p:cNvSpPr>
            <a:spLocks noGrp="1"/>
          </p:cNvSpPr>
          <p:nvPr>
            <p:ph idx="1"/>
          </p:nvPr>
        </p:nvSpPr>
        <p:spPr/>
        <p:txBody>
          <a:bodyPr/>
          <a:lstStyle/>
          <a:p>
            <a:r>
              <a:rPr lang="en-US" dirty="0" smtClean="0"/>
              <a:t>The licensed supervisor shall in writing </a:t>
            </a:r>
          </a:p>
          <a:p>
            <a:pPr lvl="1"/>
            <a:r>
              <a:rPr lang="en-US" dirty="0" smtClean="0"/>
              <a:t>determine the skills and assigned tasks the assistant is able to perform</a:t>
            </a:r>
          </a:p>
          <a:p>
            <a:pPr lvl="1"/>
            <a:r>
              <a:rPr lang="en-US" dirty="0" smtClean="0"/>
              <a:t>notify the client or family that an assistant will be providing the services</a:t>
            </a:r>
          </a:p>
          <a:p>
            <a:pPr lvl="1"/>
            <a:r>
              <a:rPr lang="en-US" dirty="0" smtClean="0"/>
              <a:t>Develop the plan of treatment</a:t>
            </a:r>
          </a:p>
          <a:p>
            <a:pPr lvl="1"/>
            <a:r>
              <a:rPr lang="en-US" dirty="0" smtClean="0"/>
              <a:t>Maintain responsibility for all services provided</a:t>
            </a:r>
          </a:p>
          <a:p>
            <a:pPr marL="411480" lvl="1" indent="0">
              <a:buNone/>
            </a:pPr>
            <a:r>
              <a:rPr lang="en-US" dirty="0" smtClean="0"/>
              <a:t>The licensed SLP assistant shall:</a:t>
            </a:r>
          </a:p>
          <a:p>
            <a:pPr marL="411480" lvl="1" indent="0">
              <a:buNone/>
            </a:pPr>
            <a:r>
              <a:rPr lang="en-US" dirty="0"/>
              <a:t>	</a:t>
            </a:r>
            <a:r>
              <a:rPr lang="en-US" dirty="0" smtClean="0"/>
              <a:t>perform duties within their scope of practice</a:t>
            </a:r>
          </a:p>
          <a:p>
            <a:pPr marL="411480" lvl="1" indent="0">
              <a:buNone/>
            </a:pPr>
            <a:r>
              <a:rPr lang="en-US" dirty="0" smtClean="0"/>
              <a:t>The assistant may not:</a:t>
            </a:r>
          </a:p>
          <a:p>
            <a:pPr marL="411480" lvl="1" indent="0">
              <a:buNone/>
            </a:pPr>
            <a:r>
              <a:rPr lang="en-US" dirty="0"/>
              <a:t>	</a:t>
            </a:r>
            <a:r>
              <a:rPr lang="en-US" dirty="0" smtClean="0"/>
              <a:t>represent the SLP or attend staff and IEP (ARD) meetings 	without permission of the SLP except under certain 	circumstances </a:t>
            </a:r>
            <a:endParaRPr lang="en-US" dirty="0"/>
          </a:p>
          <a:p>
            <a:pPr lvl="1"/>
            <a:endParaRPr lang="en-US" dirty="0"/>
          </a:p>
        </p:txBody>
      </p:sp>
    </p:spTree>
    <p:extLst>
      <p:ext uri="{BB962C8B-B14F-4D97-AF65-F5344CB8AC3E}">
        <p14:creationId xmlns:p14="http://schemas.microsoft.com/office/powerpoint/2010/main" val="159073431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en-US" dirty="0"/>
              <a:t>Oklahoma SLPA Requirements</a:t>
            </a:r>
          </a:p>
        </p:txBody>
      </p:sp>
      <p:sp>
        <p:nvSpPr>
          <p:cNvPr id="3" name="Content Placeholder 2"/>
          <p:cNvSpPr>
            <a:spLocks noGrp="1"/>
          </p:cNvSpPr>
          <p:nvPr>
            <p:ph idx="1"/>
          </p:nvPr>
        </p:nvSpPr>
        <p:spPr/>
        <p:txBody>
          <a:bodyPr/>
          <a:lstStyle/>
          <a:p>
            <a:r>
              <a:rPr lang="en-US" sz="2400" dirty="0"/>
              <a:t>An SLPA must be licensed by the Board</a:t>
            </a:r>
          </a:p>
          <a:p>
            <a:pPr marL="342900" lvl="1" indent="-342900"/>
            <a:r>
              <a:rPr lang="en-US" dirty="0"/>
              <a:t>An SLPA must hold an associate’s degree from an accredited institution</a:t>
            </a:r>
          </a:p>
          <a:p>
            <a:pPr marL="342900" lvl="1" indent="-342900"/>
            <a:r>
              <a:rPr lang="en-US" dirty="0"/>
              <a:t>Continuing education requirements that apply for SLPs also apply for SLPAs</a:t>
            </a:r>
          </a:p>
          <a:p>
            <a:r>
              <a:rPr lang="en-US" sz="2400" dirty="0"/>
              <a:t>The board considers the following before granting a  license:</a:t>
            </a:r>
          </a:p>
          <a:p>
            <a:pPr lvl="1"/>
            <a:r>
              <a:rPr lang="en-US" dirty="0"/>
              <a:t>Academic training and clinical experience</a:t>
            </a:r>
          </a:p>
          <a:p>
            <a:pPr lvl="1"/>
            <a:r>
              <a:rPr lang="en-US" dirty="0"/>
              <a:t>The specific duties and responsibilities assigned</a:t>
            </a:r>
          </a:p>
          <a:p>
            <a:pPr lvl="1"/>
            <a:r>
              <a:rPr lang="en-US" dirty="0"/>
              <a:t>The amount and nature of available supervision</a:t>
            </a:r>
          </a:p>
          <a:p>
            <a:pPr lvl="1"/>
            <a:r>
              <a:rPr lang="en-US" dirty="0"/>
              <a:t>The number of other persons assigned to the supervision</a:t>
            </a:r>
          </a:p>
          <a:p>
            <a:endParaRPr lang="en-US" dirty="0"/>
          </a:p>
        </p:txBody>
      </p:sp>
    </p:spTree>
    <p:extLst>
      <p:ext uri="{BB962C8B-B14F-4D97-AF65-F5344CB8AC3E}">
        <p14:creationId xmlns:p14="http://schemas.microsoft.com/office/powerpoint/2010/main" val="268368591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Oklahoma</a:t>
            </a:r>
          </a:p>
        </p:txBody>
      </p:sp>
      <p:sp>
        <p:nvSpPr>
          <p:cNvPr id="3" name="Content Placeholder 2"/>
          <p:cNvSpPr>
            <a:spLocks noGrp="1"/>
          </p:cNvSpPr>
          <p:nvPr>
            <p:ph idx="1"/>
          </p:nvPr>
        </p:nvSpPr>
        <p:spPr/>
        <p:txBody>
          <a:bodyPr/>
          <a:lstStyle/>
          <a:p>
            <a:r>
              <a:rPr lang="en-US" dirty="0"/>
              <a:t>The assistant must practice in a geographic setting which permits on site direct supervision</a:t>
            </a:r>
          </a:p>
          <a:p>
            <a:r>
              <a:rPr lang="en-US" dirty="0"/>
              <a:t>The SLPA license is granted for one year</a:t>
            </a:r>
          </a:p>
          <a:p>
            <a:r>
              <a:rPr lang="en-US" dirty="0"/>
              <a:t>A licensed SLP may not supervise more than two assistants at one time</a:t>
            </a:r>
          </a:p>
          <a:p>
            <a:r>
              <a:rPr lang="en-US" dirty="0"/>
              <a:t>Supervision and scope of duties follow ASHA guidelines</a:t>
            </a:r>
          </a:p>
          <a:p>
            <a:endParaRPr lang="en-US" dirty="0"/>
          </a:p>
        </p:txBody>
      </p:sp>
    </p:spTree>
    <p:extLst>
      <p:ext uri="{BB962C8B-B14F-4D97-AF65-F5344CB8AC3E}">
        <p14:creationId xmlns:p14="http://schemas.microsoft.com/office/powerpoint/2010/main" val="94166656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 Requirements for Support Personnel</a:t>
            </a:r>
            <a:endParaRPr lang="en-US" dirty="0"/>
          </a:p>
        </p:txBody>
      </p:sp>
      <p:sp>
        <p:nvSpPr>
          <p:cNvPr id="3" name="Content Placeholder 2"/>
          <p:cNvSpPr>
            <a:spLocks noGrp="1"/>
          </p:cNvSpPr>
          <p:nvPr>
            <p:ph idx="1"/>
          </p:nvPr>
        </p:nvSpPr>
        <p:spPr/>
        <p:txBody>
          <a:bodyPr/>
          <a:lstStyle/>
          <a:p>
            <a:r>
              <a:rPr lang="en-US" dirty="0" smtClean="0"/>
              <a:t>Support personnel are not regulated by the Department of Education or licensed by the state</a:t>
            </a:r>
            <a:endParaRPr lang="en-US" dirty="0"/>
          </a:p>
        </p:txBody>
      </p:sp>
    </p:spTree>
    <p:extLst>
      <p:ext uri="{BB962C8B-B14F-4D97-AF65-F5344CB8AC3E}">
        <p14:creationId xmlns:p14="http://schemas.microsoft.com/office/powerpoint/2010/main" val="26305121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ASHA State Outreach Model</a:t>
            </a:r>
          </a:p>
        </p:txBody>
      </p:sp>
      <p:sp>
        <p:nvSpPr>
          <p:cNvPr id="3" name="Content Placeholder 2"/>
          <p:cNvSpPr>
            <a:spLocks noGrp="1"/>
          </p:cNvSpPr>
          <p:nvPr>
            <p:ph idx="1"/>
          </p:nvPr>
        </p:nvSpPr>
        <p:spPr/>
        <p:txBody>
          <a:bodyPr>
            <a:normAutofit fontScale="85000" lnSpcReduction="20000"/>
          </a:bodyPr>
          <a:lstStyle/>
          <a:p>
            <a:pPr marL="137160" indent="0">
              <a:buClr>
                <a:schemeClr val="tx1">
                  <a:shade val="95000"/>
                </a:schemeClr>
              </a:buClr>
              <a:buNone/>
              <a:defRPr/>
            </a:pPr>
            <a:r>
              <a:rPr lang="en-US" b="1" dirty="0">
                <a:sym typeface="Wingdings 2"/>
              </a:rPr>
              <a:t></a:t>
            </a:r>
            <a:r>
              <a:rPr lang="en-US" b="1" dirty="0"/>
              <a:t>  Northeast Region – MA, NH, VT, NY, RI, CT, NJ, PA, DE, MD, OH, ME, DC</a:t>
            </a:r>
            <a:endParaRPr lang="en-US" dirty="0"/>
          </a:p>
          <a:p>
            <a:pPr marL="137160" indent="0">
              <a:buClr>
                <a:schemeClr val="tx1">
                  <a:shade val="95000"/>
                </a:schemeClr>
              </a:buClr>
              <a:buNone/>
              <a:defRPr/>
            </a:pPr>
            <a:r>
              <a:rPr lang="en-US" b="1" dirty="0"/>
              <a:t>Susan Adams	</a:t>
            </a:r>
            <a:r>
              <a:rPr lang="en-US" b="1" u="sng" dirty="0">
                <a:hlinkClick r:id="rId3"/>
              </a:rPr>
              <a:t>sadams@asha.org</a:t>
            </a:r>
            <a:r>
              <a:rPr lang="en-US" b="1" dirty="0"/>
              <a:t>           		800-498-2071, ext. 5665</a:t>
            </a:r>
            <a:endParaRPr lang="en-US" dirty="0"/>
          </a:p>
          <a:p>
            <a:pPr marL="137160" indent="0">
              <a:buClr>
                <a:schemeClr val="tx1">
                  <a:shade val="95000"/>
                </a:schemeClr>
              </a:buClr>
              <a:buNone/>
              <a:defRPr/>
            </a:pPr>
            <a:r>
              <a:rPr lang="en-US" b="1" dirty="0"/>
              <a:t> </a:t>
            </a:r>
            <a:endParaRPr lang="en-US" dirty="0"/>
          </a:p>
          <a:p>
            <a:pPr marL="137160" indent="0">
              <a:buClr>
                <a:schemeClr val="tx1">
                  <a:shade val="95000"/>
                </a:schemeClr>
              </a:buClr>
              <a:buNone/>
              <a:defRPr/>
            </a:pPr>
            <a:r>
              <a:rPr lang="en-US" b="1" dirty="0">
                <a:sym typeface="Wingdings 2"/>
              </a:rPr>
              <a:t></a:t>
            </a:r>
            <a:r>
              <a:rPr lang="en-US" b="1" dirty="0"/>
              <a:t>  South Region – VA, WV, KY, NC, TN, SC, GA, FL, AL, MS, LA, AR</a:t>
            </a:r>
            <a:endParaRPr lang="en-US" dirty="0"/>
          </a:p>
          <a:p>
            <a:pPr marL="137160" indent="0">
              <a:buClr>
                <a:schemeClr val="tx1">
                  <a:shade val="95000"/>
                </a:schemeClr>
              </a:buClr>
              <a:buNone/>
              <a:defRPr/>
            </a:pPr>
            <a:r>
              <a:rPr lang="en-US" b="1" dirty="0"/>
              <a:t>Janice Brannon </a:t>
            </a:r>
            <a:r>
              <a:rPr lang="en-US" b="1" u="sng" dirty="0">
                <a:hlinkClick r:id="rId4"/>
              </a:rPr>
              <a:t>jbrannon@asha.org</a:t>
            </a:r>
            <a:r>
              <a:rPr lang="en-US" b="1" dirty="0"/>
              <a:t>  </a:t>
            </a:r>
            <a:r>
              <a:rPr lang="en-US" b="1" dirty="0" smtClean="0"/>
              <a:t>    </a:t>
            </a:r>
            <a:r>
              <a:rPr lang="en-US" b="1" dirty="0"/>
              <a:t>		800-498-2071, ext. 5666</a:t>
            </a:r>
            <a:endParaRPr lang="en-US" dirty="0"/>
          </a:p>
          <a:p>
            <a:pPr marL="137160" indent="0">
              <a:buClr>
                <a:schemeClr val="tx1">
                  <a:shade val="95000"/>
                </a:schemeClr>
              </a:buClr>
              <a:buNone/>
              <a:defRPr/>
            </a:pPr>
            <a:r>
              <a:rPr lang="en-US" b="1" dirty="0"/>
              <a:t> </a:t>
            </a:r>
            <a:endParaRPr lang="en-US" dirty="0"/>
          </a:p>
          <a:p>
            <a:pPr marL="137160" indent="0">
              <a:buClr>
                <a:schemeClr val="tx1">
                  <a:shade val="95000"/>
                </a:schemeClr>
              </a:buClr>
              <a:buNone/>
              <a:defRPr/>
            </a:pPr>
            <a:r>
              <a:rPr lang="en-US" b="1" dirty="0">
                <a:sym typeface="Wingdings 2"/>
              </a:rPr>
              <a:t></a:t>
            </a:r>
            <a:r>
              <a:rPr lang="en-US" b="1" dirty="0"/>
              <a:t>  Central Region – ND, SD, NE, KS, OK, TX, MO, IA, MN, WI, IL, IN, MI</a:t>
            </a:r>
            <a:endParaRPr lang="en-US" dirty="0"/>
          </a:p>
          <a:p>
            <a:pPr marL="137160" indent="0">
              <a:buClr>
                <a:schemeClr val="tx1">
                  <a:shade val="95000"/>
                </a:schemeClr>
              </a:buClr>
              <a:buNone/>
              <a:defRPr/>
            </a:pPr>
            <a:r>
              <a:rPr lang="en-US" b="1" dirty="0"/>
              <a:t>Janet Deppe </a:t>
            </a:r>
            <a:r>
              <a:rPr lang="en-US" b="1" u="sng" dirty="0">
                <a:hlinkClick r:id="rId5"/>
              </a:rPr>
              <a:t>jdeppe@asha.org</a:t>
            </a:r>
            <a:r>
              <a:rPr lang="en-US" b="1" dirty="0"/>
              <a:t>     </a:t>
            </a:r>
            <a:r>
              <a:rPr lang="en-US" b="1" dirty="0" smtClean="0"/>
              <a:t>                </a:t>
            </a:r>
            <a:r>
              <a:rPr lang="en-US" b="1" dirty="0"/>
              <a:t>		800-498-2071, ext. 5668</a:t>
            </a:r>
            <a:endParaRPr lang="en-US" dirty="0"/>
          </a:p>
          <a:p>
            <a:pPr marL="137160" indent="0">
              <a:buClr>
                <a:schemeClr val="tx1">
                  <a:shade val="95000"/>
                </a:schemeClr>
              </a:buClr>
              <a:buNone/>
              <a:defRPr/>
            </a:pPr>
            <a:r>
              <a:rPr lang="en-US" b="1" dirty="0"/>
              <a:t> </a:t>
            </a:r>
            <a:endParaRPr lang="en-US" dirty="0"/>
          </a:p>
          <a:p>
            <a:pPr marL="137160" indent="0">
              <a:buClr>
                <a:schemeClr val="tx1">
                  <a:shade val="95000"/>
                </a:schemeClr>
              </a:buClr>
              <a:buNone/>
              <a:defRPr/>
            </a:pPr>
            <a:r>
              <a:rPr lang="en-US" b="1" dirty="0">
                <a:effectLst>
                  <a:outerShdw blurRad="50800" dist="38100" algn="tr" rotWithShape="0">
                    <a:prstClr val="black">
                      <a:alpha val="40000"/>
                    </a:prstClr>
                  </a:outerShdw>
                </a:effectLst>
                <a:sym typeface="Wingdings 2"/>
              </a:rPr>
              <a:t></a:t>
            </a:r>
            <a:r>
              <a:rPr lang="en-US" b="1" dirty="0">
                <a:effectLst>
                  <a:outerShdw blurRad="50800" dist="38100" algn="tr" rotWithShape="0">
                    <a:prstClr val="black">
                      <a:alpha val="40000"/>
                    </a:prstClr>
                  </a:outerShdw>
                </a:effectLst>
              </a:rPr>
              <a:t>  </a:t>
            </a:r>
            <a:r>
              <a:rPr lang="en-US" b="1" dirty="0"/>
              <a:t>West Region – HI, AK, CA, OR, WA, NV, ID, UT, AZ, NM, CO, WY, MT, </a:t>
            </a:r>
            <a:r>
              <a:rPr lang="en-US" b="1" dirty="0" smtClean="0"/>
              <a:t>Overseas			       	</a:t>
            </a:r>
            <a:endParaRPr lang="en-US" dirty="0"/>
          </a:p>
          <a:p>
            <a:pPr marL="137160" indent="0">
              <a:buClr>
                <a:schemeClr val="tx1">
                  <a:shade val="95000"/>
                </a:schemeClr>
              </a:buClr>
              <a:buNone/>
              <a:defRPr/>
            </a:pPr>
            <a:r>
              <a:rPr lang="en-US" b="1" dirty="0"/>
              <a:t>Eileen Crowe </a:t>
            </a:r>
            <a:r>
              <a:rPr lang="en-US" b="1" u="sng" dirty="0">
                <a:hlinkClick r:id="rId6"/>
              </a:rPr>
              <a:t>ecrowe@asha.org</a:t>
            </a:r>
            <a:r>
              <a:rPr lang="en-US" b="1" dirty="0"/>
              <a:t> 		800-498-2071, ext. 5667</a:t>
            </a:r>
            <a:endParaRPr lang="en-US" dirty="0"/>
          </a:p>
          <a:p>
            <a:endParaRPr lang="en-US" dirty="0"/>
          </a:p>
        </p:txBody>
      </p:sp>
      <p:pic>
        <p:nvPicPr>
          <p:cNvPr id="4"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48200" y="2209800"/>
            <a:ext cx="914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48200" y="3505200"/>
            <a:ext cx="914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648200" y="4572000"/>
            <a:ext cx="914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91000" y="5715000"/>
            <a:ext cx="914399"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261746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ASHA Affiliates Program</a:t>
            </a:r>
            <a:endParaRPr lang="en-US" dirty="0"/>
          </a:p>
        </p:txBody>
      </p:sp>
      <p:pic>
        <p:nvPicPr>
          <p:cNvPr id="4"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667000" y="1600200"/>
            <a:ext cx="2895599" cy="2971800"/>
          </a:xfrm>
          <a:prstGeom prst="rect">
            <a:avLst/>
          </a:prstGeom>
          <a:noFill/>
          <a:ln w="19050">
            <a:solidFill>
              <a:srgbClr val="66FF66"/>
            </a:solidFill>
            <a:miter lim="800000"/>
            <a:headEnd/>
            <a:tailEnd/>
          </a:ln>
          <a:extLst>
            <a:ext uri="{909E8E84-426E-40DD-AFC4-6F175D3DCCD1}">
              <a14:hiddenFill xmlns:a14="http://schemas.microsoft.com/office/drawing/2010/main">
                <a:solidFill>
                  <a:srgbClr val="FFFFFF"/>
                </a:solidFill>
              </a14:hiddenFill>
            </a:ext>
          </a:extLst>
        </p:spPr>
      </p:pic>
      <p:sp>
        <p:nvSpPr>
          <p:cNvPr id="5" name="Rectangle 4"/>
          <p:cNvSpPr/>
          <p:nvPr/>
        </p:nvSpPr>
        <p:spPr>
          <a:xfrm>
            <a:off x="1066800" y="4918460"/>
            <a:ext cx="6400800" cy="646331"/>
          </a:xfrm>
          <a:prstGeom prst="rect">
            <a:avLst/>
          </a:prstGeom>
        </p:spPr>
        <p:txBody>
          <a:bodyPr wrap="square">
            <a:spAutoFit/>
          </a:bodyPr>
          <a:lstStyle/>
          <a:p>
            <a:pPr algn="ctr"/>
            <a:r>
              <a:rPr lang="en-US" dirty="0" smtClean="0"/>
              <a:t>“Associates</a:t>
            </a:r>
            <a:r>
              <a:rPr lang="en-US" dirty="0"/>
              <a:t>” are speech-language pathology </a:t>
            </a:r>
            <a:r>
              <a:rPr lang="en-US" dirty="0" smtClean="0"/>
              <a:t>assistants who </a:t>
            </a:r>
            <a:r>
              <a:rPr lang="en-US" dirty="0"/>
              <a:t>are eligible to join ASHA under a new affiliation program.</a:t>
            </a:r>
          </a:p>
        </p:txBody>
      </p:sp>
    </p:spTree>
    <p:extLst>
      <p:ext uri="{BB962C8B-B14F-4D97-AF65-F5344CB8AC3E}">
        <p14:creationId xmlns:p14="http://schemas.microsoft.com/office/powerpoint/2010/main" val="243636075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the Associates Program and Why Now?</a:t>
            </a:r>
          </a:p>
        </p:txBody>
      </p:sp>
      <p:sp>
        <p:nvSpPr>
          <p:cNvPr id="3" name="Content Placeholder 2"/>
          <p:cNvSpPr>
            <a:spLocks noGrp="1"/>
          </p:cNvSpPr>
          <p:nvPr>
            <p:ph idx="1"/>
          </p:nvPr>
        </p:nvSpPr>
        <p:spPr/>
        <p:txBody>
          <a:bodyPr/>
          <a:lstStyle/>
          <a:p>
            <a:r>
              <a:rPr lang="en-US" dirty="0"/>
              <a:t>Assistants are a fact of life.</a:t>
            </a:r>
          </a:p>
          <a:p>
            <a:r>
              <a:rPr lang="en-US" dirty="0"/>
              <a:t>ASHA is taking a leadership role to help resolve issues with the proper use of assistants.</a:t>
            </a:r>
          </a:p>
          <a:p>
            <a:r>
              <a:rPr lang="en-US" dirty="0"/>
              <a:t>Helping to ensure a continuum of care for clients and patients.</a:t>
            </a:r>
          </a:p>
          <a:p>
            <a:endParaRPr lang="en-US" dirty="0"/>
          </a:p>
        </p:txBody>
      </p:sp>
    </p:spTree>
    <p:extLst>
      <p:ext uri="{BB962C8B-B14F-4D97-AF65-F5344CB8AC3E}">
        <p14:creationId xmlns:p14="http://schemas.microsoft.com/office/powerpoint/2010/main" val="4749746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are the Requirements for Joining as an Associate?</a:t>
            </a:r>
          </a:p>
        </p:txBody>
      </p:sp>
      <p:sp>
        <p:nvSpPr>
          <p:cNvPr id="3" name="Content Placeholder 2"/>
          <p:cNvSpPr>
            <a:spLocks noGrp="1"/>
          </p:cNvSpPr>
          <p:nvPr>
            <p:ph idx="1"/>
          </p:nvPr>
        </p:nvSpPr>
        <p:spPr/>
        <p:txBody>
          <a:bodyPr>
            <a:normAutofit fontScale="92500"/>
          </a:bodyPr>
          <a:lstStyle/>
          <a:p>
            <a:r>
              <a:rPr lang="en-US" dirty="0"/>
              <a:t>Potential applicants will be required to obtain the signature of their ASHA certified supervisors in order to become ASHA Associates. </a:t>
            </a:r>
          </a:p>
          <a:p>
            <a:r>
              <a:rPr lang="en-US" dirty="0"/>
              <a:t>If applicants are not employed, they will have to obtain the signature of their program director (or training program instructor) certifying that they are qualified to provide services under the direction of a CCC-SLP or CCC-A.</a:t>
            </a:r>
          </a:p>
          <a:p>
            <a:r>
              <a:rPr lang="en-US" dirty="0"/>
              <a:t>Applicants will have to agree to follow all ASHA policies related to responsibilities and supervision of support personnel. </a:t>
            </a:r>
          </a:p>
          <a:p>
            <a:r>
              <a:rPr lang="en-US" dirty="0"/>
              <a:t>Applicants will have to agree to practice only under the supervision of ASHA-Certified SLPs or Audiologists. </a:t>
            </a:r>
          </a:p>
          <a:p>
            <a:r>
              <a:rPr lang="en-US" dirty="0"/>
              <a:t>Applicants will have to pay annual fees to maintain their affiliation. </a:t>
            </a:r>
          </a:p>
          <a:p>
            <a:r>
              <a:rPr lang="en-US" dirty="0"/>
              <a:t>Applicants will also have to be qualified to practice in their state and follow the state licensure rules (if any) that are applicable to them</a:t>
            </a:r>
          </a:p>
        </p:txBody>
      </p:sp>
    </p:spTree>
    <p:extLst>
      <p:ext uri="{BB962C8B-B14F-4D97-AF65-F5344CB8AC3E}">
        <p14:creationId xmlns:p14="http://schemas.microsoft.com/office/powerpoint/2010/main" val="287277116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Benefits Do We Have for Associates?</a:t>
            </a:r>
          </a:p>
        </p:txBody>
      </p:sp>
      <p:sp>
        <p:nvSpPr>
          <p:cNvPr id="3" name="Content Placeholder 2"/>
          <p:cNvSpPr>
            <a:spLocks noGrp="1"/>
          </p:cNvSpPr>
          <p:nvPr>
            <p:ph idx="1"/>
          </p:nvPr>
        </p:nvSpPr>
        <p:spPr/>
        <p:txBody>
          <a:bodyPr>
            <a:normAutofit fontScale="85000" lnSpcReduction="20000"/>
          </a:bodyPr>
          <a:lstStyle/>
          <a:p>
            <a:r>
              <a:rPr lang="en-US" dirty="0"/>
              <a:t>Networking opportunities with other assistants </a:t>
            </a:r>
          </a:p>
          <a:p>
            <a:r>
              <a:rPr lang="en-US" dirty="0"/>
              <a:t>Affinity benefits</a:t>
            </a:r>
          </a:p>
          <a:p>
            <a:r>
              <a:rPr lang="en-US" dirty="0"/>
              <a:t>Consultation provided by ASHA's professional practices staff </a:t>
            </a:r>
          </a:p>
          <a:p>
            <a:r>
              <a:rPr lang="en-US" dirty="0"/>
              <a:t>Listing and search capabilities on ASHA's online Member and Affiliate Directory </a:t>
            </a:r>
          </a:p>
          <a:p>
            <a:r>
              <a:rPr lang="en-US" dirty="0"/>
              <a:t>Opportunity to participate in advocacy efforts </a:t>
            </a:r>
          </a:p>
          <a:p>
            <a:r>
              <a:rPr lang="en-US" dirty="0"/>
              <a:t>Opportunity to participate in mentoring programs </a:t>
            </a:r>
          </a:p>
          <a:p>
            <a:r>
              <a:rPr lang="en-US" dirty="0"/>
              <a:t>Reduced registration fees for education programs and products </a:t>
            </a:r>
          </a:p>
          <a:p>
            <a:r>
              <a:rPr lang="en-US" dirty="0"/>
              <a:t>Online Career Center </a:t>
            </a:r>
          </a:p>
          <a:p>
            <a:r>
              <a:rPr lang="en-US" dirty="0"/>
              <a:t>Subscription to The ASHA Leader and access to The ASHA Leader Online (ALO) </a:t>
            </a:r>
          </a:p>
          <a:p>
            <a:r>
              <a:rPr lang="en-US" dirty="0"/>
              <a:t>Access to four online scholarly journals </a:t>
            </a:r>
          </a:p>
          <a:p>
            <a:r>
              <a:rPr lang="en-US" dirty="0"/>
              <a:t>Subscription to Associate e-newsletter </a:t>
            </a:r>
          </a:p>
          <a:p>
            <a:r>
              <a:rPr lang="en-US" dirty="0"/>
              <a:t>Associate e-Group (listserv/forum/social network) </a:t>
            </a:r>
          </a:p>
          <a:p>
            <a:r>
              <a:rPr lang="en-US" dirty="0"/>
              <a:t>Professional Development Hours (PDHs) for Associates</a:t>
            </a:r>
          </a:p>
        </p:txBody>
      </p:sp>
    </p:spTree>
    <p:extLst>
      <p:ext uri="{BB962C8B-B14F-4D97-AF65-F5344CB8AC3E}">
        <p14:creationId xmlns:p14="http://schemas.microsoft.com/office/powerpoint/2010/main" val="61633609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ASHA Associates</a:t>
            </a:r>
            <a:endParaRPr lang="en-US" dirty="0"/>
          </a:p>
        </p:txBody>
      </p:sp>
      <p:sp>
        <p:nvSpPr>
          <p:cNvPr id="3" name="Content Placeholder 2"/>
          <p:cNvSpPr>
            <a:spLocks noGrp="1"/>
          </p:cNvSpPr>
          <p:nvPr>
            <p:ph idx="1"/>
          </p:nvPr>
        </p:nvSpPr>
        <p:spPr/>
        <p:txBody>
          <a:bodyPr/>
          <a:lstStyle/>
          <a:p>
            <a:r>
              <a:rPr lang="en-US" dirty="0" smtClean="0"/>
              <a:t>For more information about ASHA’s new </a:t>
            </a:r>
            <a:r>
              <a:rPr lang="en-US" dirty="0"/>
              <a:t>associates program go to: </a:t>
            </a:r>
            <a:r>
              <a:rPr lang="en-US" dirty="0" smtClean="0">
                <a:hlinkClick r:id="rId3"/>
              </a:rPr>
              <a:t>www.asha.org/associates/default/</a:t>
            </a:r>
            <a:r>
              <a:rPr lang="en-US" dirty="0" smtClean="0"/>
              <a:t>  </a:t>
            </a:r>
            <a:endParaRPr lang="en-US" dirty="0"/>
          </a:p>
        </p:txBody>
      </p:sp>
    </p:spTree>
    <p:extLst>
      <p:ext uri="{BB962C8B-B14F-4D97-AF65-F5344CB8AC3E}">
        <p14:creationId xmlns:p14="http://schemas.microsoft.com/office/powerpoint/2010/main" val="368838789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ASHA Resources</a:t>
            </a:r>
            <a:endParaRPr lang="en-US" dirty="0"/>
          </a:p>
        </p:txBody>
      </p:sp>
      <p:sp>
        <p:nvSpPr>
          <p:cNvPr id="3" name="Content Placeholder 2"/>
          <p:cNvSpPr>
            <a:spLocks noGrp="1"/>
          </p:cNvSpPr>
          <p:nvPr>
            <p:ph idx="1"/>
          </p:nvPr>
        </p:nvSpPr>
        <p:spPr/>
        <p:txBody>
          <a:bodyPr>
            <a:normAutofit/>
          </a:bodyPr>
          <a:lstStyle/>
          <a:p>
            <a:r>
              <a:rPr lang="en-US" dirty="0" smtClean="0"/>
              <a:t>ASHA Guidelines on the Training, Use and Supervision </a:t>
            </a:r>
            <a:r>
              <a:rPr lang="en-US" dirty="0"/>
              <a:t>of SLPAs: </a:t>
            </a:r>
            <a:r>
              <a:rPr lang="en-US" dirty="0" smtClean="0">
                <a:hlinkClick r:id="rId3"/>
              </a:rPr>
              <a:t>www.asha.org/docs/html/GL2004-00054.html</a:t>
            </a:r>
            <a:r>
              <a:rPr lang="en-US" dirty="0" smtClean="0"/>
              <a:t>  </a:t>
            </a:r>
          </a:p>
          <a:p>
            <a:r>
              <a:rPr lang="en-US" dirty="0" smtClean="0"/>
              <a:t>ASHA Associates Program: </a:t>
            </a:r>
            <a:r>
              <a:rPr lang="en-US" dirty="0" smtClean="0">
                <a:hlinkClick r:id="rId4"/>
              </a:rPr>
              <a:t>www.asha.org/associates/default</a:t>
            </a:r>
            <a:r>
              <a:rPr lang="en-US" dirty="0">
                <a:hlinkClick r:id="rId4"/>
              </a:rPr>
              <a:t>/</a:t>
            </a:r>
            <a:r>
              <a:rPr lang="en-US" dirty="0" smtClean="0"/>
              <a:t> </a:t>
            </a:r>
          </a:p>
          <a:p>
            <a:r>
              <a:rPr lang="en-US" dirty="0" smtClean="0"/>
              <a:t>ASHA SLP </a:t>
            </a:r>
            <a:r>
              <a:rPr lang="en-US" dirty="0"/>
              <a:t>Professional Summit recommendations: </a:t>
            </a:r>
            <a:r>
              <a:rPr lang="en-US" dirty="0" smtClean="0">
                <a:hlinkClick r:id="rId5"/>
              </a:rPr>
              <a:t>www.asha.org/uploadedFiles/2011-SLP-Summit-Report.pdf#search</a:t>
            </a:r>
            <a:r>
              <a:rPr lang="en-US" dirty="0">
                <a:hlinkClick r:id="rId5"/>
              </a:rPr>
              <a:t>=%</a:t>
            </a:r>
            <a:r>
              <a:rPr lang="en-US" dirty="0" smtClean="0">
                <a:hlinkClick r:id="rId5"/>
              </a:rPr>
              <a:t>22SLP%22</a:t>
            </a:r>
            <a:r>
              <a:rPr lang="en-US" dirty="0" smtClean="0"/>
              <a:t> </a:t>
            </a:r>
          </a:p>
          <a:p>
            <a:r>
              <a:rPr lang="en-US" dirty="0" smtClean="0"/>
              <a:t>SLPA state trends: </a:t>
            </a:r>
            <a:r>
              <a:rPr lang="en-US" dirty="0" smtClean="0">
                <a:hlinkClick r:id="rId6"/>
              </a:rPr>
              <a:t>www.asha.org/uploadedFiles/SupportPersonnelTrends.pdf</a:t>
            </a:r>
            <a:r>
              <a:rPr lang="en-US" dirty="0" smtClean="0"/>
              <a:t> </a:t>
            </a:r>
          </a:p>
          <a:p>
            <a:r>
              <a:rPr lang="en-US" dirty="0" smtClean="0"/>
              <a:t>SLPA </a:t>
            </a:r>
            <a:r>
              <a:rPr lang="en-US" dirty="0"/>
              <a:t>requirements state-by-state: </a:t>
            </a:r>
            <a:r>
              <a:rPr lang="en-US" dirty="0" smtClean="0">
                <a:hlinkClick r:id="rId7"/>
              </a:rPr>
              <a:t>www.asha.org/advocacy/state/</a:t>
            </a:r>
            <a:r>
              <a:rPr lang="en-US" dirty="0" smtClean="0"/>
              <a:t> </a:t>
            </a:r>
            <a:endParaRPr lang="en-US" dirty="0"/>
          </a:p>
        </p:txBody>
      </p:sp>
    </p:spTree>
    <p:extLst>
      <p:ext uri="{BB962C8B-B14F-4D97-AF65-F5344CB8AC3E}">
        <p14:creationId xmlns:p14="http://schemas.microsoft.com/office/powerpoint/2010/main" val="31310293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SLPA Scenarios: SLP Perspective</a:t>
            </a:r>
            <a:endParaRPr lang="en-US" dirty="0"/>
          </a:p>
        </p:txBody>
      </p:sp>
      <p:sp>
        <p:nvSpPr>
          <p:cNvPr id="3" name="Content Placeholder 2"/>
          <p:cNvSpPr>
            <a:spLocks noGrp="1"/>
          </p:cNvSpPr>
          <p:nvPr>
            <p:ph idx="1"/>
          </p:nvPr>
        </p:nvSpPr>
        <p:spPr/>
        <p:txBody>
          <a:bodyPr/>
          <a:lstStyle/>
          <a:p>
            <a:r>
              <a:rPr lang="en-US" dirty="0"/>
              <a:t>Your administrator has asked you to supervise an additional full-time SLPA who will be in a facility on the other side of the state that you have  limited access to.  You already supervise three. What should you do?</a:t>
            </a:r>
          </a:p>
          <a:p>
            <a:endParaRPr lang="en-US" dirty="0" smtClean="0"/>
          </a:p>
          <a:p>
            <a:pPr lvl="1"/>
            <a:endParaRPr lang="en-US" dirty="0"/>
          </a:p>
        </p:txBody>
      </p:sp>
    </p:spTree>
    <p:extLst>
      <p:ext uri="{BB962C8B-B14F-4D97-AF65-F5344CB8AC3E}">
        <p14:creationId xmlns:p14="http://schemas.microsoft.com/office/powerpoint/2010/main" val="394142109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#2-SLP Perspective</a:t>
            </a:r>
          </a:p>
        </p:txBody>
      </p:sp>
      <p:sp>
        <p:nvSpPr>
          <p:cNvPr id="3" name="Rectangle 2"/>
          <p:cNvSpPr/>
          <p:nvPr/>
        </p:nvSpPr>
        <p:spPr>
          <a:xfrm>
            <a:off x="685800" y="1371600"/>
            <a:ext cx="6172200" cy="2031325"/>
          </a:xfrm>
          <a:prstGeom prst="rect">
            <a:avLst/>
          </a:prstGeom>
        </p:spPr>
        <p:txBody>
          <a:bodyPr wrap="square">
            <a:spAutoFit/>
          </a:bodyPr>
          <a:lstStyle/>
          <a:p>
            <a:pPr marL="137160" indent="0">
              <a:buNone/>
            </a:pPr>
            <a:r>
              <a:rPr lang="en-US" dirty="0"/>
              <a:t>You are an SLP supervising an SLPA that you would like to utilize to assist with a hearing screening. </a:t>
            </a:r>
          </a:p>
          <a:p>
            <a:pPr marL="137160" indent="0">
              <a:buNone/>
            </a:pPr>
            <a:r>
              <a:rPr lang="en-US" dirty="0"/>
              <a:t>ASHA states that SLPAs can assist with speech-language and hearing screenings (without interpretation).  Does this mean that the SLPA can help me conduct the screenings? Can the SLPA complete the screening and give it to me for interpretation? </a:t>
            </a:r>
          </a:p>
        </p:txBody>
      </p:sp>
    </p:spTree>
    <p:extLst>
      <p:ext uri="{BB962C8B-B14F-4D97-AF65-F5344CB8AC3E}">
        <p14:creationId xmlns:p14="http://schemas.microsoft.com/office/powerpoint/2010/main" val="40322941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#3-SLPA Perspective</a:t>
            </a:r>
          </a:p>
        </p:txBody>
      </p:sp>
      <p:sp>
        <p:nvSpPr>
          <p:cNvPr id="3" name="Content Placeholder 2"/>
          <p:cNvSpPr>
            <a:spLocks noGrp="1"/>
          </p:cNvSpPr>
          <p:nvPr>
            <p:ph idx="1"/>
          </p:nvPr>
        </p:nvSpPr>
        <p:spPr/>
        <p:txBody>
          <a:bodyPr/>
          <a:lstStyle/>
          <a:p>
            <a:pPr marL="137160" indent="0">
              <a:buNone/>
            </a:pPr>
            <a:r>
              <a:rPr lang="en-US" dirty="0"/>
              <a:t>You’ve been an SLPA for 15 years in a local  school.  You’ve been responsible for planning, materials, data collection, input for goals &amp; objectives according to student’s strengths and weaknesses, progress reports, attending annual meetings, etc.  </a:t>
            </a:r>
          </a:p>
          <a:p>
            <a:pPr marL="137160" indent="0">
              <a:buNone/>
            </a:pPr>
            <a:r>
              <a:rPr lang="en-US" dirty="0"/>
              <a:t>How much supervision, (particularly direct) is required for you based on your experience?    </a:t>
            </a:r>
          </a:p>
          <a:p>
            <a:endParaRPr lang="en-US" dirty="0"/>
          </a:p>
        </p:txBody>
      </p:sp>
    </p:spTree>
    <p:extLst>
      <p:ext uri="{BB962C8B-B14F-4D97-AF65-F5344CB8AC3E}">
        <p14:creationId xmlns:p14="http://schemas.microsoft.com/office/powerpoint/2010/main" val="141212526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14300" indent="0">
              <a:buNone/>
            </a:pPr>
            <a:r>
              <a:rPr lang="en-US" sz="4200" dirty="0" smtClean="0"/>
              <a:t>Questions:</a:t>
            </a:r>
          </a:p>
          <a:p>
            <a:r>
              <a:rPr lang="en-US" dirty="0" smtClean="0"/>
              <a:t>Contact: Janet Deppe, State liaison for </a:t>
            </a:r>
            <a:r>
              <a:rPr lang="en-US" dirty="0" smtClean="0"/>
              <a:t>Michigan</a:t>
            </a:r>
            <a:r>
              <a:rPr lang="en-US" dirty="0" smtClean="0"/>
              <a:t> </a:t>
            </a:r>
            <a:r>
              <a:rPr lang="en-US" dirty="0" smtClean="0"/>
              <a:t>at </a:t>
            </a:r>
            <a:r>
              <a:rPr lang="en-US" dirty="0" smtClean="0">
                <a:hlinkClick r:id="rId3"/>
              </a:rPr>
              <a:t>jdeppe@asha.org</a:t>
            </a:r>
            <a:r>
              <a:rPr lang="en-US" dirty="0" smtClean="0"/>
              <a:t> or by phone at 301-296-5668</a:t>
            </a:r>
          </a:p>
          <a:p>
            <a:r>
              <a:rPr lang="en-US" dirty="0" smtClean="0"/>
              <a:t>ASHA Associates Program: </a:t>
            </a:r>
            <a:r>
              <a:rPr lang="en-US" dirty="0" smtClean="0">
                <a:hlinkClick r:id="rId4"/>
              </a:rPr>
              <a:t>associates@asha.org</a:t>
            </a:r>
            <a:endParaRPr lang="en-US" dirty="0" smtClean="0"/>
          </a:p>
          <a:p>
            <a:pPr lvl="1"/>
            <a:endParaRPr lang="en-US" dirty="0"/>
          </a:p>
        </p:txBody>
      </p:sp>
    </p:spTree>
    <p:extLst>
      <p:ext uri="{BB962C8B-B14F-4D97-AF65-F5344CB8AC3E}">
        <p14:creationId xmlns:p14="http://schemas.microsoft.com/office/powerpoint/2010/main" val="3335880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Definition of a Speech-Language Pathology Assistant (SLPA)</a:t>
            </a:r>
            <a:endParaRPr lang="en-US" dirty="0"/>
          </a:p>
        </p:txBody>
      </p:sp>
      <p:sp>
        <p:nvSpPr>
          <p:cNvPr id="3" name="Content Placeholder 2"/>
          <p:cNvSpPr>
            <a:spLocks noGrp="1"/>
          </p:cNvSpPr>
          <p:nvPr>
            <p:ph idx="1"/>
          </p:nvPr>
        </p:nvSpPr>
        <p:spPr/>
        <p:txBody>
          <a:bodyPr>
            <a:normAutofit/>
          </a:bodyPr>
          <a:lstStyle/>
          <a:p>
            <a:r>
              <a:rPr lang="en-US" dirty="0"/>
              <a:t>Speech-language pathology assistants are support personnel who, following academic and/or on-the-job training, perform tasks prescribed, directed, and supervised by </a:t>
            </a:r>
            <a:r>
              <a:rPr lang="en-US" dirty="0" smtClean="0"/>
              <a:t>certified </a:t>
            </a:r>
            <a:r>
              <a:rPr lang="en-US" dirty="0"/>
              <a:t>speech-language pathologists</a:t>
            </a:r>
            <a:r>
              <a:rPr lang="en-US" dirty="0" smtClean="0"/>
              <a:t>.</a:t>
            </a:r>
          </a:p>
          <a:p>
            <a:r>
              <a:rPr lang="en-US" dirty="0"/>
              <a:t>Definitions of SLPAs and other support personnel vary in states</a:t>
            </a:r>
          </a:p>
          <a:p>
            <a:endParaRPr lang="en-US" dirty="0"/>
          </a:p>
          <a:p>
            <a:r>
              <a:rPr lang="en-US" dirty="0"/>
              <a:t>Speech-language pathology assistants have been used and regulated by many states since the 1970s. ASHA has had guidelines for the use of support personnel since 1969</a:t>
            </a:r>
          </a:p>
        </p:txBody>
      </p:sp>
    </p:spTree>
    <p:extLst>
      <p:ext uri="{BB962C8B-B14F-4D97-AF65-F5344CB8AC3E}">
        <p14:creationId xmlns:p14="http://schemas.microsoft.com/office/powerpoint/2010/main" val="28427778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ASHA History with SLPAs</a:t>
            </a:r>
            <a:endParaRPr lang="en-US" dirty="0"/>
          </a:p>
        </p:txBody>
      </p:sp>
      <p:sp>
        <p:nvSpPr>
          <p:cNvPr id="3" name="Content Placeholder 2"/>
          <p:cNvSpPr>
            <a:spLocks noGrp="1"/>
          </p:cNvSpPr>
          <p:nvPr>
            <p:ph idx="1"/>
          </p:nvPr>
        </p:nvSpPr>
        <p:spPr/>
        <p:txBody>
          <a:bodyPr>
            <a:normAutofit fontScale="92500" lnSpcReduction="10000"/>
          </a:bodyPr>
          <a:lstStyle/>
          <a:p>
            <a:r>
              <a:rPr lang="en-US" dirty="0"/>
              <a:t>Speech-language pathology assistants have been used and regulated by many states since the 1970s. ASHA has had guidelines for the use of support personnel since 1969</a:t>
            </a:r>
          </a:p>
          <a:p>
            <a:r>
              <a:rPr lang="en-US" dirty="0" smtClean="0"/>
              <a:t>1967- ASHA created  the Committee on Support Personnel</a:t>
            </a:r>
          </a:p>
          <a:p>
            <a:r>
              <a:rPr lang="en-US" dirty="0" smtClean="0"/>
              <a:t>1969 – the LC approved the Guidelines for the Communicative Aide</a:t>
            </a:r>
          </a:p>
          <a:p>
            <a:r>
              <a:rPr lang="en-US" dirty="0" smtClean="0"/>
              <a:t>1979- the Ethical Practice Board issues an Ethics statement on support personnel</a:t>
            </a:r>
          </a:p>
          <a:p>
            <a:r>
              <a:rPr lang="en-US" dirty="0" smtClean="0"/>
              <a:t>1981- the Guidelines for Employment and Utilization of support personnel was developed</a:t>
            </a:r>
          </a:p>
          <a:p>
            <a:r>
              <a:rPr lang="en-US" dirty="0" smtClean="0"/>
              <a:t>1990-91- the 1967 committee sunsetted and the Task force on Support Personnel was created</a:t>
            </a:r>
          </a:p>
          <a:p>
            <a:r>
              <a:rPr lang="en-US" dirty="0" smtClean="0"/>
              <a:t>1992, 1994, 1995 – ASHA policy documents on support personnel created including the technical report, position statement and guidelines</a:t>
            </a:r>
          </a:p>
        </p:txBody>
      </p:sp>
    </p:spTree>
    <p:extLst>
      <p:ext uri="{BB962C8B-B14F-4D97-AF65-F5344CB8AC3E}">
        <p14:creationId xmlns:p14="http://schemas.microsoft.com/office/powerpoint/2010/main" val="6119869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ASHA History with SLPAs</a:t>
            </a:r>
            <a:endParaRPr lang="en-US" dirty="0"/>
          </a:p>
        </p:txBody>
      </p:sp>
      <p:sp>
        <p:nvSpPr>
          <p:cNvPr id="3" name="Content Placeholder 2"/>
          <p:cNvSpPr>
            <a:spLocks noGrp="1"/>
          </p:cNvSpPr>
          <p:nvPr>
            <p:ph idx="1"/>
          </p:nvPr>
        </p:nvSpPr>
        <p:spPr/>
        <p:txBody>
          <a:bodyPr>
            <a:normAutofit/>
          </a:bodyPr>
          <a:lstStyle/>
          <a:p>
            <a:r>
              <a:rPr lang="en-US" dirty="0"/>
              <a:t>1994- the LC passed a resolution supporting the establishment of credentialing support personnel</a:t>
            </a:r>
          </a:p>
          <a:p>
            <a:r>
              <a:rPr lang="en-US" dirty="0"/>
              <a:t>1996-200 Credentialing process developed</a:t>
            </a:r>
          </a:p>
          <a:p>
            <a:r>
              <a:rPr lang="en-US" dirty="0"/>
              <a:t>2002- Approval process for SLPA programs</a:t>
            </a:r>
          </a:p>
          <a:p>
            <a:r>
              <a:rPr lang="en-US" dirty="0"/>
              <a:t>2003 -registration for SLPAs established, LC resolution discontinued the program</a:t>
            </a:r>
          </a:p>
          <a:p>
            <a:r>
              <a:rPr lang="en-US" dirty="0"/>
              <a:t>2004- Position statement revised</a:t>
            </a:r>
          </a:p>
          <a:p>
            <a:r>
              <a:rPr lang="en-US" dirty="0"/>
              <a:t>2007- SLP summit discussed consideration of a continuum and </a:t>
            </a:r>
            <a:r>
              <a:rPr lang="en-US" dirty="0" smtClean="0"/>
              <a:t>credentialing</a:t>
            </a:r>
          </a:p>
          <a:p>
            <a:r>
              <a:rPr lang="en-US" dirty="0" smtClean="0"/>
              <a:t>2011 SLP Professional Service Continuum Summit</a:t>
            </a:r>
            <a:endParaRPr lang="en-US" dirty="0"/>
          </a:p>
          <a:p>
            <a:endParaRPr lang="en-US" dirty="0"/>
          </a:p>
        </p:txBody>
      </p:sp>
    </p:spTree>
    <p:extLst>
      <p:ext uri="{BB962C8B-B14F-4D97-AF65-F5344CB8AC3E}">
        <p14:creationId xmlns:p14="http://schemas.microsoft.com/office/powerpoint/2010/main" val="32575415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Speech-Language Pathology Service Continuum Summit</a:t>
            </a:r>
          </a:p>
        </p:txBody>
      </p:sp>
      <p:sp>
        <p:nvSpPr>
          <p:cNvPr id="3" name="Content Placeholder 2"/>
          <p:cNvSpPr>
            <a:spLocks noGrp="1"/>
          </p:cNvSpPr>
          <p:nvPr>
            <p:ph idx="1"/>
          </p:nvPr>
        </p:nvSpPr>
        <p:spPr/>
        <p:txBody>
          <a:bodyPr/>
          <a:lstStyle/>
          <a:p>
            <a:r>
              <a:rPr lang="en-US" dirty="0"/>
              <a:t>Persistent shortage of SLPs particularly in education settings has led to the rise in establishment of competing standards</a:t>
            </a:r>
          </a:p>
          <a:p>
            <a:pPr lvl="1"/>
            <a:r>
              <a:rPr lang="en-US" dirty="0"/>
              <a:t>California: Communication Development Specialist</a:t>
            </a:r>
          </a:p>
          <a:p>
            <a:pPr lvl="1"/>
            <a:r>
              <a:rPr lang="en-US" dirty="0"/>
              <a:t>Minnesota: Academic  Language and Behavioral Strategist</a:t>
            </a:r>
          </a:p>
          <a:p>
            <a:r>
              <a:rPr lang="en-US" dirty="0"/>
              <a:t>Alternative standards allow lesser qualified individuals to practice independently</a:t>
            </a:r>
          </a:p>
          <a:p>
            <a:r>
              <a:rPr lang="en-US" dirty="0"/>
              <a:t>ASHA’s BOD approved the development of a service delivery continuum </a:t>
            </a:r>
            <a:r>
              <a:rPr lang="en-US" dirty="0" smtClean="0"/>
              <a:t>summit which </a:t>
            </a:r>
            <a:r>
              <a:rPr lang="en-US" dirty="0"/>
              <a:t>would identify practitioner roles, education, training and competency requirements.</a:t>
            </a:r>
          </a:p>
          <a:p>
            <a:endParaRPr lang="en-US" dirty="0"/>
          </a:p>
        </p:txBody>
      </p:sp>
    </p:spTree>
    <p:extLst>
      <p:ext uri="{BB962C8B-B14F-4D97-AF65-F5344CB8AC3E}">
        <p14:creationId xmlns:p14="http://schemas.microsoft.com/office/powerpoint/2010/main" val="34322112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Speech-Language Pathology </a:t>
            </a:r>
            <a:r>
              <a:rPr lang="en-US" dirty="0" smtClean="0"/>
              <a:t>Professional </a:t>
            </a:r>
            <a:r>
              <a:rPr lang="en-US" dirty="0"/>
              <a:t>Summit</a:t>
            </a:r>
          </a:p>
        </p:txBody>
      </p:sp>
      <p:sp>
        <p:nvSpPr>
          <p:cNvPr id="3" name="Content Placeholder 2"/>
          <p:cNvSpPr>
            <a:spLocks noGrp="1"/>
          </p:cNvSpPr>
          <p:nvPr>
            <p:ph idx="1"/>
          </p:nvPr>
        </p:nvSpPr>
        <p:spPr/>
        <p:txBody>
          <a:bodyPr/>
          <a:lstStyle/>
          <a:p>
            <a:r>
              <a:rPr lang="en-US" dirty="0"/>
              <a:t>The </a:t>
            </a:r>
            <a:r>
              <a:rPr lang="en-US" dirty="0" smtClean="0"/>
              <a:t>SLP Professional </a:t>
            </a:r>
            <a:r>
              <a:rPr lang="en-US" dirty="0"/>
              <a:t>Summit was created to bring together ASHA members from different geographic locations and academic backgrounds, who practice in a variety of settings to develop recommendations for a service </a:t>
            </a:r>
            <a:r>
              <a:rPr lang="en-US" dirty="0" smtClean="0"/>
              <a:t>continuum</a:t>
            </a:r>
          </a:p>
          <a:p>
            <a:r>
              <a:rPr lang="en-US" dirty="0" smtClean="0"/>
              <a:t>The </a:t>
            </a:r>
            <a:r>
              <a:rPr lang="en-US" dirty="0"/>
              <a:t>summit was held July 22-23, </a:t>
            </a:r>
            <a:r>
              <a:rPr lang="en-US" dirty="0" smtClean="0"/>
              <a:t>2011 in Alexandria VA. </a:t>
            </a:r>
            <a:endParaRPr lang="en-US" dirty="0"/>
          </a:p>
        </p:txBody>
      </p:sp>
    </p:spTree>
    <p:extLst>
      <p:ext uri="{BB962C8B-B14F-4D97-AF65-F5344CB8AC3E}">
        <p14:creationId xmlns:p14="http://schemas.microsoft.com/office/powerpoint/2010/main" val="23252166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1918</TotalTime>
  <Words>4045</Words>
  <Application>Microsoft Office PowerPoint</Application>
  <PresentationFormat>On-screen Show (4:3)</PresentationFormat>
  <Paragraphs>403</Paragraphs>
  <Slides>49</Slides>
  <Notes>48</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Adjacency</vt:lpstr>
      <vt:lpstr>What Every Speech-Language Pathologist Needs to Know about  the Training, Use and Supervision of  SLP Assistants:</vt:lpstr>
      <vt:lpstr> Overview</vt:lpstr>
      <vt:lpstr>State Outreach Map </vt:lpstr>
      <vt:lpstr>ASHA State Outreach Model</vt:lpstr>
      <vt:lpstr>Definition of a Speech-Language Pathology Assistant (SLPA)</vt:lpstr>
      <vt:lpstr>ASHA History with SLPAs</vt:lpstr>
      <vt:lpstr>ASHA History with SLPAs</vt:lpstr>
      <vt:lpstr>Speech-Language Pathology Service Continuum Summit</vt:lpstr>
      <vt:lpstr>Speech-Language Pathology Professional Summit</vt:lpstr>
      <vt:lpstr>Recommendations from the SLP Professional Summit</vt:lpstr>
      <vt:lpstr>Rudimentary Framework Model: SLP Summit 2011</vt:lpstr>
      <vt:lpstr>Recommendations from the SLP Professional Summit</vt:lpstr>
      <vt:lpstr>Speech-Language Pathology Professional Summit </vt:lpstr>
      <vt:lpstr>Education of SLPA</vt:lpstr>
      <vt:lpstr>Training of SLPA</vt:lpstr>
      <vt:lpstr>Regulations of SLPAs in states</vt:lpstr>
      <vt:lpstr>Use of SLPAs</vt:lpstr>
      <vt:lpstr>Supervision of SLPAs</vt:lpstr>
      <vt:lpstr>Supervision of SLPAs</vt:lpstr>
      <vt:lpstr>Who can Supervise SLPAs?</vt:lpstr>
      <vt:lpstr>ASHA’s Ad Hoc Committee for Scope of Practice for SLPAs</vt:lpstr>
      <vt:lpstr>Recommended Tasks of SLPAs</vt:lpstr>
      <vt:lpstr>Recommended Tasks of SLPAs</vt:lpstr>
      <vt:lpstr>Recommended Tasks of SLPAs</vt:lpstr>
      <vt:lpstr>Support Personnel Use </vt:lpstr>
      <vt:lpstr>Medicare Reimbursement</vt:lpstr>
      <vt:lpstr>Medicaid Reimbursement</vt:lpstr>
      <vt:lpstr>ASHA’s Documentation on Support Personnel</vt:lpstr>
      <vt:lpstr>ASHA Practice Resource Project  - SLP Assistant Team</vt:lpstr>
      <vt:lpstr>PowerPoint Presentation</vt:lpstr>
      <vt:lpstr>Support Personnel Trends</vt:lpstr>
      <vt:lpstr>Model Language for SLPAs and Audiology Assistants</vt:lpstr>
      <vt:lpstr>South Dakota SLPA  Requirements</vt:lpstr>
      <vt:lpstr>South Dakota</vt:lpstr>
      <vt:lpstr>Other State Examples  Texas Licensing Requirements</vt:lpstr>
      <vt:lpstr>Texas Licensing Requirements</vt:lpstr>
      <vt:lpstr> Oklahoma SLPA Requirements</vt:lpstr>
      <vt:lpstr>Oklahoma</vt:lpstr>
      <vt:lpstr>MI Requirements for Support Personnel</vt:lpstr>
      <vt:lpstr>ASHA Affiliates Program</vt:lpstr>
      <vt:lpstr>Why the Associates Program and Why Now?</vt:lpstr>
      <vt:lpstr>What are the Requirements for Joining as an Associate?</vt:lpstr>
      <vt:lpstr>What Benefits Do We Have for Associates?</vt:lpstr>
      <vt:lpstr>ASHA Associates</vt:lpstr>
      <vt:lpstr>ASHA Resources</vt:lpstr>
      <vt:lpstr>SLPA Scenarios: SLP Perspective</vt:lpstr>
      <vt:lpstr>Scenario #2-SLP Perspective</vt:lpstr>
      <vt:lpstr>Scenario #3-SLPA Perspective</vt:lpstr>
      <vt:lpstr>PowerPoint Presentation</vt:lpstr>
    </vt:vector>
  </TitlesOfParts>
  <Company>ASHA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Every Speech-Language Pathologist Needs to Know about  the training, use and supervision of  SLP Assistants:   Janet Deppe, MS CCC-SLP Director, State Advocacy October 6, 2011</dc:title>
  <dc:creator>JDeppe</dc:creator>
  <cp:lastModifiedBy>Janet Deppe</cp:lastModifiedBy>
  <cp:revision>66</cp:revision>
  <cp:lastPrinted>2013-01-30T22:08:25Z</cp:lastPrinted>
  <dcterms:created xsi:type="dcterms:W3CDTF">2011-08-23T15:07:19Z</dcterms:created>
  <dcterms:modified xsi:type="dcterms:W3CDTF">2013-02-15T19:47:52Z</dcterms:modified>
</cp:coreProperties>
</file>