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BFD5EC-45BA-4A35-8A7C-B7D26E881E6E}" type="datetimeFigureOut">
              <a:rPr lang="en-US" smtClean="0"/>
              <a:t>2/15/2012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F7C34F-B3E6-40A2-AAF6-913DE398614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BFD5EC-45BA-4A35-8A7C-B7D26E881E6E}" type="datetimeFigureOut">
              <a:rPr lang="en-US" smtClean="0"/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F7C34F-B3E6-40A2-AAF6-913DE39861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BFD5EC-45BA-4A35-8A7C-B7D26E881E6E}" type="datetimeFigureOut">
              <a:rPr lang="en-US" smtClean="0"/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F7C34F-B3E6-40A2-AAF6-913DE39861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BFD5EC-45BA-4A35-8A7C-B7D26E881E6E}" type="datetimeFigureOut">
              <a:rPr lang="en-US" smtClean="0"/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F7C34F-B3E6-40A2-AAF6-913DE39861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BFD5EC-45BA-4A35-8A7C-B7D26E881E6E}" type="datetimeFigureOut">
              <a:rPr lang="en-US" smtClean="0"/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F7C34F-B3E6-40A2-AAF6-913DE398614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BFD5EC-45BA-4A35-8A7C-B7D26E881E6E}" type="datetimeFigureOut">
              <a:rPr lang="en-US" smtClean="0"/>
              <a:t>2/15/2012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F7C34F-B3E6-40A2-AAF6-913DE39861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BFD5EC-45BA-4A35-8A7C-B7D26E881E6E}" type="datetimeFigureOut">
              <a:rPr lang="en-US" smtClean="0"/>
              <a:t>2/15/2012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F7C34F-B3E6-40A2-AAF6-913DE39861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BFD5EC-45BA-4A35-8A7C-B7D26E881E6E}" type="datetimeFigureOut">
              <a:rPr lang="en-US" smtClean="0"/>
              <a:t>2/15/2012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F7C34F-B3E6-40A2-AAF6-913DE39861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BFD5EC-45BA-4A35-8A7C-B7D26E881E6E}" type="datetimeFigureOut">
              <a:rPr lang="en-US" smtClean="0"/>
              <a:t>2/15/2012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F7C34F-B3E6-40A2-AAF6-913DE398614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BFD5EC-45BA-4A35-8A7C-B7D26E881E6E}" type="datetimeFigureOut">
              <a:rPr lang="en-US" smtClean="0"/>
              <a:t>2/15/2012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F7C34F-B3E6-40A2-AAF6-913DE39861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BFD5EC-45BA-4A35-8A7C-B7D26E881E6E}" type="datetimeFigureOut">
              <a:rPr lang="en-US" smtClean="0"/>
              <a:t>2/15/2012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F7C34F-B3E6-40A2-AAF6-913DE398614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7BFD5EC-45BA-4A35-8A7C-B7D26E881E6E}" type="datetimeFigureOut">
              <a:rPr lang="en-US" smtClean="0"/>
              <a:t>2/15/2012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CF7C34F-B3E6-40A2-AAF6-913DE3986147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383302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Compensation and Decompensation of Swallowing Function in Adults with Neurogenic Dysphagia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505200"/>
            <a:ext cx="740664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Margaret Mills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SLP Graduate Student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Wayne State University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8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Patterns of Involuntary Compensation (cont.):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Deficiency of laryngeal displacement in contributing to opening of the </a:t>
            </a:r>
            <a:r>
              <a:rPr lang="en-US" sz="2800" dirty="0" err="1" smtClean="0"/>
              <a:t>pharyngoesophageal</a:t>
            </a:r>
            <a:r>
              <a:rPr lang="en-US" sz="2800" dirty="0" smtClean="0"/>
              <a:t> segment may be compensated by forward tilting of the head and forward thrusting of the jaw</a:t>
            </a:r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6324600"/>
            <a:ext cx="685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Buchholz</a:t>
            </a:r>
            <a:r>
              <a:rPr lang="en-US" sz="1400" dirty="0"/>
              <a:t> </a:t>
            </a:r>
            <a:r>
              <a:rPr lang="en-US" sz="1400" dirty="0" smtClean="0"/>
              <a:t>et al., </a:t>
            </a:r>
            <a:r>
              <a:rPr lang="en-US" sz="1400" dirty="0" smtClean="0"/>
              <a:t>1985, p. 237</a:t>
            </a:r>
            <a:endParaRPr lang="en-US" sz="1400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29974" t="69531" r="31880" b="12208"/>
          <a:stretch/>
        </p:blipFill>
        <p:spPr bwMode="auto">
          <a:xfrm>
            <a:off x="3124200" y="3733800"/>
            <a:ext cx="3733800" cy="2514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5480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Neuroplastic</a:t>
            </a:r>
            <a:r>
              <a:rPr lang="en-US" dirty="0" smtClean="0"/>
              <a:t> Compensation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Neuroplasticity is the “ability of the central nervous system to alter itself morphologically or functionally as a result of experience” </a:t>
            </a:r>
            <a:r>
              <a:rPr lang="en-US" sz="2000" dirty="0" smtClean="0"/>
              <a:t>(Martin, 2008, p. 208)</a:t>
            </a:r>
          </a:p>
          <a:p>
            <a:r>
              <a:rPr lang="en-US" dirty="0" smtClean="0"/>
              <a:t>Recent studies using </a:t>
            </a:r>
            <a:r>
              <a:rPr lang="en-US" dirty="0" err="1" smtClean="0"/>
              <a:t>magnetoencephalography</a:t>
            </a:r>
            <a:r>
              <a:rPr lang="en-US" dirty="0" smtClean="0"/>
              <a:t> (MEG) to look at hemispheric lateralization during volitional swallowing showed significant differences in cortical activation between study participants with Kennedy Disease and normal controls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control group showed primary activation in the motor cortex of the left hemisphere during the oral phase of swallowing</a:t>
            </a:r>
          </a:p>
          <a:p>
            <a:pPr lvl="1"/>
            <a:r>
              <a:rPr lang="en-US" dirty="0" smtClean="0"/>
              <a:t>The patient group showed an early, large, and persisting right-hemisphere dominance for activation during swallowing </a:t>
            </a:r>
            <a:r>
              <a:rPr lang="en-US" sz="2100" dirty="0" smtClean="0"/>
              <a:t>(</a:t>
            </a:r>
            <a:r>
              <a:rPr lang="en-US" sz="2100" dirty="0" err="1" smtClean="0"/>
              <a:t>Dziewas</a:t>
            </a:r>
            <a:r>
              <a:rPr lang="en-US" sz="2100" dirty="0" smtClean="0"/>
              <a:t> et al., 2009)</a:t>
            </a:r>
            <a:endParaRPr lang="en-US" sz="21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62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498080" cy="1219200"/>
          </a:xfrm>
        </p:spPr>
        <p:txBody>
          <a:bodyPr>
            <a:normAutofit/>
          </a:bodyPr>
          <a:lstStyle/>
          <a:p>
            <a:r>
              <a:rPr lang="en-US" dirty="0" smtClean="0"/>
              <a:t>Decompensation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52600"/>
            <a:ext cx="7620000" cy="3200400"/>
          </a:xfrm>
        </p:spPr>
        <p:txBody>
          <a:bodyPr>
            <a:normAutofit/>
          </a:bodyPr>
          <a:lstStyle/>
          <a:p>
            <a:r>
              <a:rPr lang="en-US" dirty="0" smtClean="0"/>
              <a:t>When compensation is no longer sufficient to overcome the deficiency in the swallowing process, </a:t>
            </a:r>
            <a:r>
              <a:rPr lang="en-US" b="1" dirty="0" smtClean="0"/>
              <a:t>decompensation</a:t>
            </a:r>
            <a:r>
              <a:rPr lang="en-US" dirty="0" smtClean="0"/>
              <a:t> occurs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95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49808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Possible Causes of Decompensation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990600"/>
            <a:ext cx="7790688" cy="5410200"/>
          </a:xfrm>
        </p:spPr>
        <p:txBody>
          <a:bodyPr>
            <a:normAutofit/>
          </a:bodyPr>
          <a:lstStyle/>
          <a:p>
            <a:r>
              <a:rPr lang="en-US" dirty="0"/>
              <a:t>Underlying neurogenic disease may progress past the point where compensation is effective</a:t>
            </a:r>
          </a:p>
          <a:p>
            <a:pPr lvl="1"/>
            <a:r>
              <a:rPr lang="en-US" dirty="0" err="1" smtClean="0"/>
              <a:t>Postpolio</a:t>
            </a:r>
            <a:r>
              <a:rPr lang="en-US" dirty="0" smtClean="0"/>
              <a:t> syndrome</a:t>
            </a:r>
          </a:p>
          <a:p>
            <a:pPr lvl="1"/>
            <a:r>
              <a:rPr lang="en-US" dirty="0" smtClean="0"/>
              <a:t>Parkinson’s </a:t>
            </a:r>
            <a:r>
              <a:rPr lang="en-US" dirty="0"/>
              <a:t>disease</a:t>
            </a:r>
          </a:p>
          <a:p>
            <a:pPr lvl="1"/>
            <a:r>
              <a:rPr lang="en-US" dirty="0" smtClean="0"/>
              <a:t>ALS</a:t>
            </a:r>
          </a:p>
          <a:p>
            <a:r>
              <a:rPr lang="en-US" dirty="0"/>
              <a:t>A patient with compensated dysphagia due to a previous </a:t>
            </a:r>
            <a:r>
              <a:rPr lang="en-US" dirty="0" smtClean="0"/>
              <a:t>stroke/CVA </a:t>
            </a:r>
            <a:r>
              <a:rPr lang="en-US" dirty="0"/>
              <a:t>may suffer a second lesion that causes decompensation</a:t>
            </a:r>
          </a:p>
          <a:p>
            <a:pPr marL="82296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60198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Bass, 1997</a:t>
            </a:r>
            <a:r>
              <a:rPr lang="en-US" sz="1200" dirty="0"/>
              <a:t>; </a:t>
            </a:r>
            <a:r>
              <a:rPr lang="en-US" sz="1200" dirty="0" smtClean="0"/>
              <a:t> Bird </a:t>
            </a:r>
            <a:r>
              <a:rPr lang="en-US" sz="1200" dirty="0"/>
              <a:t>et al., 1994; </a:t>
            </a:r>
            <a:r>
              <a:rPr lang="en-US" sz="1200" dirty="0" smtClean="0"/>
              <a:t> Buchholz &amp; Jones, 1991;  Jones, Buchholz, </a:t>
            </a:r>
            <a:r>
              <a:rPr lang="en-US" sz="1200" dirty="0" err="1" smtClean="0"/>
              <a:t>Ravich</a:t>
            </a:r>
            <a:r>
              <a:rPr lang="en-US" sz="1200" dirty="0" smtClean="0"/>
              <a:t>, &amp; Donner, 1992;  Miller et al., 2006;  Higo, </a:t>
            </a:r>
            <a:r>
              <a:rPr lang="en-US" sz="1200" dirty="0" err="1" smtClean="0"/>
              <a:t>Tayama</a:t>
            </a:r>
            <a:r>
              <a:rPr lang="en-US" sz="1200" dirty="0" smtClean="0"/>
              <a:t>, &amp; </a:t>
            </a:r>
            <a:r>
              <a:rPr lang="en-US" sz="1200" dirty="0" err="1" smtClean="0"/>
              <a:t>Nito</a:t>
            </a:r>
            <a:r>
              <a:rPr lang="en-US" sz="1200" dirty="0" smtClean="0"/>
              <a:t>, 2004;  Kawai et al., 2003; Miller</a:t>
            </a:r>
            <a:r>
              <a:rPr lang="en-US" sz="1200" dirty="0"/>
              <a:t>, Noble, Jones, &amp; Burn, 2006; </a:t>
            </a:r>
            <a:r>
              <a:rPr lang="en-US" sz="1200" dirty="0" smtClean="0"/>
              <a:t> Nilsson, Ekberg, Olsson, &amp; </a:t>
            </a:r>
            <a:r>
              <a:rPr lang="en-US" sz="1200" dirty="0" err="1" smtClean="0"/>
              <a:t>Hindfelt</a:t>
            </a:r>
            <a:r>
              <a:rPr lang="en-US" sz="1200" dirty="0" smtClean="0"/>
              <a:t>, 1998;  Perry &amp; McLaren, 2007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4489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Possible Causes of Decompensation (cont.):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Multifactorial causes</a:t>
            </a:r>
          </a:p>
          <a:p>
            <a:pPr lvl="1"/>
            <a:r>
              <a:rPr lang="en-US" dirty="0"/>
              <a:t>Decompensation may occur when multiple causes of impaired swallowing combine, even though any one alone might be successfully compensated</a:t>
            </a:r>
          </a:p>
          <a:p>
            <a:r>
              <a:rPr lang="en-US" dirty="0"/>
              <a:t>Some of the changes associated with aging may also contribute to </a:t>
            </a:r>
            <a:r>
              <a:rPr lang="en-US" dirty="0" smtClean="0"/>
              <a:t>decompensation, such as:</a:t>
            </a:r>
            <a:endParaRPr lang="en-US" dirty="0"/>
          </a:p>
          <a:p>
            <a:pPr lvl="1"/>
            <a:r>
              <a:rPr lang="en-US" dirty="0"/>
              <a:t>Loss of teeth</a:t>
            </a:r>
          </a:p>
          <a:p>
            <a:pPr lvl="1"/>
            <a:r>
              <a:rPr lang="en-US" dirty="0"/>
              <a:t>Muscle weakness</a:t>
            </a:r>
          </a:p>
          <a:p>
            <a:pPr marL="82296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6324600"/>
            <a:ext cx="685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Buchholz, 1994; Buchholz &amp; Jones, 1991; Ekberg &amp; </a:t>
            </a:r>
            <a:r>
              <a:rPr lang="en-US" sz="1400" dirty="0" err="1" smtClean="0"/>
              <a:t>Wahlgren</a:t>
            </a:r>
            <a:r>
              <a:rPr lang="en-US" sz="1400" dirty="0" smtClean="0"/>
              <a:t>, 1995;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5387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638288" cy="5105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This discussion is intended to explain the difference between adaptation, compensation, and decompensation, and to demonstrate now patterns of compensation and decompensation can impact a patient’s swallowing function.</a:t>
            </a:r>
          </a:p>
          <a:p>
            <a:r>
              <a:rPr lang="en-US" dirty="0" smtClean="0"/>
              <a:t>Clinicians who deal with patients with neurogenic dysphagia need to be aware of these patterns in order to effectively monitor and treat their </a:t>
            </a:r>
            <a:r>
              <a:rPr lang="en-US" dirty="0" smtClean="0"/>
              <a:t>clients.</a:t>
            </a:r>
            <a:endParaRPr lang="en-US" dirty="0" smtClean="0"/>
          </a:p>
          <a:p>
            <a:r>
              <a:rPr lang="en-US" dirty="0" smtClean="0"/>
              <a:t>Swallowing is a physiological process, but eating is a social activity, and compensatory processes facilitate the social aspect of eating as much as they facilitate safe </a:t>
            </a:r>
            <a:r>
              <a:rPr lang="en-US" dirty="0" smtClean="0"/>
              <a:t>swallowing.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15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2162"/>
          </a:xfrm>
        </p:spPr>
        <p:txBody>
          <a:bodyPr/>
          <a:lstStyle/>
          <a:p>
            <a:r>
              <a:rPr lang="en-US" dirty="0" smtClean="0"/>
              <a:t>References: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95400"/>
            <a:ext cx="7726680" cy="5105400"/>
          </a:xfrm>
        </p:spPr>
        <p:txBody>
          <a:bodyPr>
            <a:noAutofit/>
          </a:bodyPr>
          <a:lstStyle/>
          <a:p>
            <a:r>
              <a:rPr lang="en-US" sz="1400" dirty="0" smtClean="0"/>
              <a:t>Bass</a:t>
            </a:r>
            <a:r>
              <a:rPr lang="en-US" sz="1400" dirty="0"/>
              <a:t>, N.H. (1990). Clinical signs, symptoms and treatment of dysphagia in the </a:t>
            </a:r>
            <a:r>
              <a:rPr lang="en-US" sz="1400" dirty="0" smtClean="0"/>
              <a:t>neurologically </a:t>
            </a:r>
            <a:r>
              <a:rPr lang="en-US" sz="1400" dirty="0"/>
              <a:t>disabled. </a:t>
            </a:r>
            <a:r>
              <a:rPr lang="en-US" sz="1400" dirty="0" smtClean="0"/>
              <a:t>	</a:t>
            </a:r>
            <a:r>
              <a:rPr lang="en-US" sz="1400" i="1" dirty="0" smtClean="0"/>
              <a:t>Journal </a:t>
            </a:r>
            <a:r>
              <a:rPr lang="en-US" sz="1400" i="1" dirty="0"/>
              <a:t>of Neurological Rehabilitation, 4(4), </a:t>
            </a:r>
            <a:r>
              <a:rPr lang="en-US" sz="1400" dirty="0"/>
              <a:t>227-235.</a:t>
            </a:r>
          </a:p>
          <a:p>
            <a:r>
              <a:rPr lang="en-US" sz="1400" dirty="0"/>
              <a:t>Bass, N.H. (1997). The neurology of swallowing. In M.E. </a:t>
            </a:r>
            <a:r>
              <a:rPr lang="en-US" sz="1400" dirty="0" err="1"/>
              <a:t>Groher</a:t>
            </a:r>
            <a:r>
              <a:rPr lang="en-US" sz="1400" dirty="0"/>
              <a:t>, (Ed.), </a:t>
            </a:r>
            <a:r>
              <a:rPr lang="en-US" sz="1400" i="1" dirty="0"/>
              <a:t>Dysphagia: </a:t>
            </a:r>
            <a:r>
              <a:rPr lang="en-US" sz="1400" i="1" dirty="0" smtClean="0"/>
              <a:t>Diagnosis </a:t>
            </a:r>
            <a:r>
              <a:rPr lang="en-US" sz="1400" i="1" dirty="0"/>
              <a:t>and </a:t>
            </a:r>
            <a:r>
              <a:rPr lang="en-US" sz="1400" i="1" dirty="0" smtClean="0"/>
              <a:t>	management</a:t>
            </a:r>
            <a:r>
              <a:rPr lang="en-US" sz="1400" i="1" dirty="0"/>
              <a:t>, 3</a:t>
            </a:r>
            <a:r>
              <a:rPr lang="en-US" sz="1400" i="1" baseline="30000" dirty="0"/>
              <a:t>rd</a:t>
            </a:r>
            <a:r>
              <a:rPr lang="en-US" sz="1400" i="1" dirty="0"/>
              <a:t> edition </a:t>
            </a:r>
            <a:r>
              <a:rPr lang="en-US" sz="1400" dirty="0"/>
              <a:t>(pp. 7-35). Newton, MA: </a:t>
            </a:r>
            <a:r>
              <a:rPr lang="en-US" sz="1400" dirty="0" smtClean="0"/>
              <a:t>Butterworth-Heinemann</a:t>
            </a:r>
            <a:r>
              <a:rPr lang="en-US" sz="1400" dirty="0"/>
              <a:t>.</a:t>
            </a:r>
          </a:p>
          <a:p>
            <a:r>
              <a:rPr lang="en-US" sz="1400" dirty="0"/>
              <a:t>Bird, M.R., Woodward, M.C., Gibson, E.M., </a:t>
            </a:r>
            <a:r>
              <a:rPr lang="en-US" sz="1400" dirty="0" err="1"/>
              <a:t>Phyland</a:t>
            </a:r>
            <a:r>
              <a:rPr lang="en-US" sz="1400" dirty="0"/>
              <a:t>, D.J., &amp; Fonda, D. (1994).  </a:t>
            </a:r>
            <a:r>
              <a:rPr lang="en-US" sz="1400" dirty="0" smtClean="0"/>
              <a:t>Asymptomatic 	swallowing </a:t>
            </a:r>
            <a:r>
              <a:rPr lang="en-US" sz="1400" dirty="0"/>
              <a:t>disorders in elderly patients with Parkinson’s disease:  </a:t>
            </a:r>
            <a:r>
              <a:rPr lang="en-US" sz="1400" dirty="0" smtClean="0"/>
              <a:t>A </a:t>
            </a:r>
            <a:r>
              <a:rPr lang="en-US" sz="1400" dirty="0"/>
              <a:t>description of findings </a:t>
            </a:r>
            <a:r>
              <a:rPr lang="en-US" sz="1400" dirty="0" smtClean="0"/>
              <a:t>	on </a:t>
            </a:r>
            <a:r>
              <a:rPr lang="en-US" sz="1400" dirty="0"/>
              <a:t>clinical examination and </a:t>
            </a:r>
            <a:r>
              <a:rPr lang="en-US" sz="1400" dirty="0" err="1"/>
              <a:t>videoflouroscopy</a:t>
            </a:r>
            <a:r>
              <a:rPr lang="en-US" sz="1400" dirty="0"/>
              <a:t> in sixteen </a:t>
            </a:r>
            <a:r>
              <a:rPr lang="en-US" sz="1400" dirty="0" smtClean="0"/>
              <a:t>patients</a:t>
            </a:r>
            <a:r>
              <a:rPr lang="en-US" sz="1400" dirty="0"/>
              <a:t>. </a:t>
            </a:r>
            <a:r>
              <a:rPr lang="en-US" sz="1400" i="1" dirty="0"/>
              <a:t>Age and Ageing, 23(3), </a:t>
            </a:r>
            <a:r>
              <a:rPr lang="en-US" sz="1400" dirty="0" smtClean="0"/>
              <a:t>251-	255</a:t>
            </a:r>
            <a:r>
              <a:rPr lang="en-US" sz="1400" dirty="0"/>
              <a:t>.</a:t>
            </a:r>
          </a:p>
          <a:p>
            <a:r>
              <a:rPr lang="en-US" sz="1400" dirty="0"/>
              <a:t>Buchholz, D.W. (1987a). Neurologic causes of dysphagia. </a:t>
            </a:r>
            <a:r>
              <a:rPr lang="en-US" sz="1400" i="1" dirty="0"/>
              <a:t>Dysphagia, 1(3), </a:t>
            </a:r>
            <a:r>
              <a:rPr lang="en-US" sz="1400" dirty="0"/>
              <a:t>152-156.</a:t>
            </a:r>
          </a:p>
          <a:p>
            <a:r>
              <a:rPr lang="en-US" sz="1400" dirty="0"/>
              <a:t>Buchholz, D.W. (1987b). Neurologic evaluation of dysphagia. </a:t>
            </a:r>
            <a:r>
              <a:rPr lang="en-US" sz="1400" i="1" dirty="0"/>
              <a:t>Dysphagia, 1(4), </a:t>
            </a:r>
            <a:r>
              <a:rPr lang="en-US" sz="1400" dirty="0"/>
              <a:t>187-192.</a:t>
            </a:r>
          </a:p>
          <a:p>
            <a:r>
              <a:rPr lang="en-US" sz="1400" dirty="0"/>
              <a:t>Buchholz, D.W., (1994). Neurogenic dysphagia: What is the cause when the cause is not </a:t>
            </a:r>
            <a:r>
              <a:rPr lang="en-US" sz="1400" dirty="0" smtClean="0"/>
              <a:t>	obvious</a:t>
            </a:r>
            <a:r>
              <a:rPr lang="en-US" sz="1400" dirty="0"/>
              <a:t>? </a:t>
            </a:r>
            <a:r>
              <a:rPr lang="en-US" sz="1400" i="1" dirty="0"/>
              <a:t>Dysphagia, 9, </a:t>
            </a:r>
            <a:r>
              <a:rPr lang="en-US" sz="1400" dirty="0"/>
              <a:t>245-255.</a:t>
            </a:r>
          </a:p>
          <a:p>
            <a:r>
              <a:rPr lang="en-US" sz="1400" dirty="0"/>
              <a:t>Buchholz, D.W., </a:t>
            </a:r>
            <a:r>
              <a:rPr lang="en-US" sz="1400" dirty="0" err="1"/>
              <a:t>Bosma</a:t>
            </a:r>
            <a:r>
              <a:rPr lang="en-US" sz="1400" dirty="0"/>
              <a:t>, J.F., &amp; Donner, M.W. (1985). Adaptation, compensation, and </a:t>
            </a:r>
            <a:r>
              <a:rPr lang="en-US" sz="1400" dirty="0" smtClean="0"/>
              <a:t>	Decompensation </a:t>
            </a:r>
            <a:r>
              <a:rPr lang="en-US" sz="1400" dirty="0"/>
              <a:t>of the pharyngeal swallow. </a:t>
            </a:r>
            <a:r>
              <a:rPr lang="en-US" sz="1400" i="1" dirty="0"/>
              <a:t>Gastrointestinal Radiology, 10, </a:t>
            </a:r>
            <a:r>
              <a:rPr lang="en-US" sz="1400" dirty="0" smtClean="0"/>
              <a:t>235-239</a:t>
            </a:r>
            <a:r>
              <a:rPr lang="en-US" sz="1400" dirty="0"/>
              <a:t>.</a:t>
            </a:r>
          </a:p>
          <a:p>
            <a:r>
              <a:rPr lang="en-US" sz="1400" dirty="0"/>
              <a:t>Buchholz, D.W. &amp; Jones, B., (1991). Dysphagia occurring after polio. </a:t>
            </a:r>
            <a:r>
              <a:rPr lang="en-US" sz="1400" i="1" dirty="0"/>
              <a:t>Dysphagia, 6, </a:t>
            </a:r>
            <a:r>
              <a:rPr lang="en-US" sz="1400" dirty="0" smtClean="0"/>
              <a:t>165-169</a:t>
            </a:r>
            <a:r>
              <a:rPr lang="en-US" sz="1400" dirty="0"/>
              <a:t>.</a:t>
            </a:r>
          </a:p>
          <a:p>
            <a:r>
              <a:rPr lang="en-US" sz="1400" dirty="0" err="1"/>
              <a:t>Dziewas</a:t>
            </a:r>
            <a:r>
              <a:rPr lang="en-US" sz="1400" dirty="0"/>
              <a:t>, R., </a:t>
            </a:r>
            <a:r>
              <a:rPr lang="en-US" sz="1400" dirty="0" err="1"/>
              <a:t>Teismann</a:t>
            </a:r>
            <a:r>
              <a:rPr lang="en-US" sz="1400" dirty="0"/>
              <a:t>, R.K., </a:t>
            </a:r>
            <a:r>
              <a:rPr lang="en-US" sz="1400" dirty="0" err="1"/>
              <a:t>Suntrup</a:t>
            </a:r>
            <a:r>
              <a:rPr lang="en-US" sz="1400" dirty="0"/>
              <a:t>, S., </a:t>
            </a:r>
            <a:r>
              <a:rPr lang="en-US" sz="1400" dirty="0" err="1"/>
              <a:t>Schiffbauer</a:t>
            </a:r>
            <a:r>
              <a:rPr lang="en-US" sz="1400" dirty="0"/>
              <a:t>, H., </a:t>
            </a:r>
            <a:r>
              <a:rPr lang="en-US" sz="1400" dirty="0" err="1"/>
              <a:t>Steinstraeter</a:t>
            </a:r>
            <a:r>
              <a:rPr lang="en-US" sz="1400" dirty="0"/>
              <a:t>, O., </a:t>
            </a:r>
            <a:r>
              <a:rPr lang="en-US" sz="1400" dirty="0" err="1"/>
              <a:t>Warnecke</a:t>
            </a:r>
            <a:r>
              <a:rPr lang="en-US" sz="1400" dirty="0"/>
              <a:t>, T., </a:t>
            </a:r>
            <a:r>
              <a:rPr lang="en-US" sz="1400" dirty="0" smtClean="0"/>
              <a:t>	</a:t>
            </a:r>
            <a:r>
              <a:rPr lang="en-US" sz="1400" dirty="0" err="1" smtClean="0"/>
              <a:t>Ringelstein</a:t>
            </a:r>
            <a:r>
              <a:rPr lang="en-US" sz="1400" dirty="0"/>
              <a:t>, E-B., &amp; </a:t>
            </a:r>
            <a:r>
              <a:rPr lang="en-US" sz="1400" dirty="0" err="1"/>
              <a:t>Pantrev</a:t>
            </a:r>
            <a:r>
              <a:rPr lang="en-US" sz="1400" dirty="0"/>
              <a:t>, C. (2009). Cortical compensation associated with </a:t>
            </a:r>
            <a:r>
              <a:rPr lang="en-US" sz="1400" dirty="0" smtClean="0"/>
              <a:t>	dysphagia </a:t>
            </a:r>
            <a:r>
              <a:rPr lang="en-US" sz="1400" dirty="0"/>
              <a:t>caused by selective degeneration of bulbar motor neurons. </a:t>
            </a:r>
            <a:r>
              <a:rPr lang="en-US" sz="1400" i="1" dirty="0"/>
              <a:t>Human </a:t>
            </a:r>
            <a:r>
              <a:rPr lang="en-US" sz="1400" i="1" dirty="0" smtClean="0"/>
              <a:t>	Brain </a:t>
            </a:r>
            <a:r>
              <a:rPr lang="en-US" sz="1400" i="1" dirty="0"/>
              <a:t>Mapping, 30,</a:t>
            </a:r>
            <a:r>
              <a:rPr lang="en-US" sz="1400" dirty="0"/>
              <a:t> 1352-1360.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1171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44562"/>
          </a:xfrm>
        </p:spPr>
        <p:txBody>
          <a:bodyPr/>
          <a:lstStyle/>
          <a:p>
            <a:r>
              <a:rPr lang="en-US" dirty="0" smtClean="0"/>
              <a:t>References (cont.):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19200"/>
            <a:ext cx="7714488" cy="5486400"/>
          </a:xfrm>
        </p:spPr>
        <p:txBody>
          <a:bodyPr>
            <a:noAutofit/>
          </a:bodyPr>
          <a:lstStyle/>
          <a:p>
            <a:pPr marL="349250" indent="-282575"/>
            <a:r>
              <a:rPr lang="en-US" sz="1500" dirty="0"/>
              <a:t>Ekberg, O., &amp; </a:t>
            </a:r>
            <a:r>
              <a:rPr lang="en-US" sz="1500" dirty="0" err="1"/>
              <a:t>Wahlgren</a:t>
            </a:r>
            <a:r>
              <a:rPr lang="en-US" sz="1500" dirty="0"/>
              <a:t>, L. (1985). Pharyngeal dysfunctions and their interrelationship in </a:t>
            </a:r>
            <a:r>
              <a:rPr lang="en-US" sz="1500" dirty="0" smtClean="0"/>
              <a:t>   	patients </a:t>
            </a:r>
            <a:r>
              <a:rPr lang="en-US" sz="1500" dirty="0"/>
              <a:t>with dysphagia. </a:t>
            </a:r>
            <a:r>
              <a:rPr lang="en-US" sz="1500" i="1" dirty="0" err="1"/>
              <a:t>Acta</a:t>
            </a:r>
            <a:r>
              <a:rPr lang="en-US" sz="1500" i="1" dirty="0"/>
              <a:t> </a:t>
            </a:r>
            <a:r>
              <a:rPr lang="en-US" sz="1500" i="1" dirty="0" err="1"/>
              <a:t>Radiologica</a:t>
            </a:r>
            <a:r>
              <a:rPr lang="en-US" sz="1500" i="1" dirty="0"/>
              <a:t> Diagnosis, 26, </a:t>
            </a:r>
            <a:r>
              <a:rPr lang="en-US" sz="1500" dirty="0"/>
              <a:t>659-664.</a:t>
            </a:r>
          </a:p>
          <a:p>
            <a:pPr marL="349250" indent="-282575"/>
            <a:r>
              <a:rPr lang="en-US" sz="1500" dirty="0"/>
              <a:t>Higo, R., </a:t>
            </a:r>
            <a:r>
              <a:rPr lang="en-US" sz="1500" dirty="0" err="1"/>
              <a:t>Tayama</a:t>
            </a:r>
            <a:r>
              <a:rPr lang="en-US" sz="1500" dirty="0"/>
              <a:t>, N., &amp; </a:t>
            </a:r>
            <a:r>
              <a:rPr lang="en-US" sz="1500" dirty="0" err="1"/>
              <a:t>Nito</a:t>
            </a:r>
            <a:r>
              <a:rPr lang="en-US" sz="1500" dirty="0"/>
              <a:t>, T., (2004). Longitudinal analysis of progression of dysphagia in </a:t>
            </a:r>
            <a:r>
              <a:rPr lang="en-US" sz="1500" dirty="0" smtClean="0"/>
              <a:t>		amyotrophic </a:t>
            </a:r>
            <a:r>
              <a:rPr lang="en-US" sz="1500" dirty="0"/>
              <a:t>lateral sclerosis. </a:t>
            </a:r>
            <a:r>
              <a:rPr lang="en-US" sz="1500" i="1" dirty="0" err="1"/>
              <a:t>Aurus</a:t>
            </a:r>
            <a:r>
              <a:rPr lang="en-US" sz="1500" i="1" dirty="0"/>
              <a:t> </a:t>
            </a:r>
            <a:r>
              <a:rPr lang="en-US" sz="1500" i="1" dirty="0" err="1"/>
              <a:t>Nasus</a:t>
            </a:r>
            <a:r>
              <a:rPr lang="en-US" sz="1500" i="1" dirty="0"/>
              <a:t> Larynx, 31, </a:t>
            </a:r>
            <a:r>
              <a:rPr lang="en-US" sz="1500" dirty="0"/>
              <a:t>247-254.</a:t>
            </a:r>
          </a:p>
          <a:p>
            <a:pPr marL="349250" indent="-282575"/>
            <a:r>
              <a:rPr lang="en-US" sz="1500" dirty="0"/>
              <a:t>Jones, B., Buchholz, D.W., </a:t>
            </a:r>
            <a:r>
              <a:rPr lang="en-US" sz="1500" dirty="0" err="1"/>
              <a:t>Ravich</a:t>
            </a:r>
            <a:r>
              <a:rPr lang="en-US" sz="1500" dirty="0"/>
              <a:t>, W.J., &amp; Donner, M.W. (1992). Swallowing dysfunction in the </a:t>
            </a:r>
            <a:r>
              <a:rPr lang="en-US" sz="1500" dirty="0" smtClean="0"/>
              <a:t>	</a:t>
            </a:r>
            <a:r>
              <a:rPr lang="en-US" sz="1500" dirty="0" err="1" smtClean="0"/>
              <a:t>postpolio</a:t>
            </a:r>
            <a:r>
              <a:rPr lang="en-US" sz="1500" dirty="0" smtClean="0"/>
              <a:t> </a:t>
            </a:r>
            <a:r>
              <a:rPr lang="en-US" sz="1500" dirty="0"/>
              <a:t>syndrome: A </a:t>
            </a:r>
            <a:r>
              <a:rPr lang="en-US" sz="1500" dirty="0" err="1"/>
              <a:t>cineflourographic</a:t>
            </a:r>
            <a:r>
              <a:rPr lang="en-US" sz="1500" dirty="0"/>
              <a:t> study. </a:t>
            </a:r>
            <a:r>
              <a:rPr lang="en-US" sz="1500" i="1" dirty="0"/>
              <a:t>American Journal of Radiology, 158, </a:t>
            </a:r>
            <a:r>
              <a:rPr lang="en-US" sz="1500" dirty="0" smtClean="0"/>
              <a:t>283-	286</a:t>
            </a:r>
            <a:r>
              <a:rPr lang="en-US" sz="1500" dirty="0"/>
              <a:t>. </a:t>
            </a:r>
          </a:p>
          <a:p>
            <a:pPr marL="349250" indent="-282575"/>
            <a:r>
              <a:rPr lang="en-US" sz="1500" dirty="0"/>
              <a:t>Kawai, S., </a:t>
            </a:r>
            <a:r>
              <a:rPr lang="en-US" sz="1500" dirty="0" err="1"/>
              <a:t>Tsukuda</a:t>
            </a:r>
            <a:r>
              <a:rPr lang="en-US" sz="1500" dirty="0"/>
              <a:t>, M., </a:t>
            </a:r>
            <a:r>
              <a:rPr lang="en-US" sz="1500" dirty="0" err="1"/>
              <a:t>Mochimatsu</a:t>
            </a:r>
            <a:r>
              <a:rPr lang="en-US" sz="1500" dirty="0"/>
              <a:t>, I., </a:t>
            </a:r>
            <a:r>
              <a:rPr lang="en-US" sz="1500" dirty="0" err="1"/>
              <a:t>Enomoto</a:t>
            </a:r>
            <a:r>
              <a:rPr lang="en-US" sz="1500" dirty="0"/>
              <a:t>, H., </a:t>
            </a:r>
            <a:r>
              <a:rPr lang="en-US" sz="1500" dirty="0" err="1"/>
              <a:t>Kagesato</a:t>
            </a:r>
            <a:r>
              <a:rPr lang="en-US" sz="1500" dirty="0"/>
              <a:t>, Y., Hirose, H., </a:t>
            </a:r>
            <a:r>
              <a:rPr lang="en-US" sz="1500" dirty="0" err="1"/>
              <a:t>Kuroiwa</a:t>
            </a:r>
            <a:r>
              <a:rPr lang="en-US" sz="1500" dirty="0"/>
              <a:t>, Y., &amp; </a:t>
            </a:r>
            <a:r>
              <a:rPr lang="en-US" sz="1500" dirty="0" smtClean="0"/>
              <a:t>		Suzuki</a:t>
            </a:r>
            <a:r>
              <a:rPr lang="en-US" sz="1500" dirty="0"/>
              <a:t>, Y., (2003). A study of the early stage of dysphagia in amyotrophic lateral </a:t>
            </a:r>
            <a:r>
              <a:rPr lang="en-US" sz="1500" dirty="0" smtClean="0"/>
              <a:t>	sclerosis</a:t>
            </a:r>
            <a:r>
              <a:rPr lang="en-US" sz="1500" dirty="0"/>
              <a:t>.  </a:t>
            </a:r>
            <a:r>
              <a:rPr lang="en-US" sz="1500" i="1" dirty="0" smtClean="0"/>
              <a:t>Dysphagia</a:t>
            </a:r>
            <a:r>
              <a:rPr lang="en-US" sz="1500" i="1" dirty="0"/>
              <a:t>, 18, </a:t>
            </a:r>
            <a:r>
              <a:rPr lang="en-US" sz="1500" dirty="0"/>
              <a:t>1-8.</a:t>
            </a:r>
          </a:p>
          <a:p>
            <a:pPr marL="349250" indent="-282575"/>
            <a:r>
              <a:rPr lang="en-US" sz="1500" dirty="0"/>
              <a:t>Kennedy’s Disease Association, (2010). What is Kennedy’s disease? Retrieved from </a:t>
            </a:r>
            <a:r>
              <a:rPr lang="en-US" sz="1500" dirty="0" smtClean="0"/>
              <a:t>	http</a:t>
            </a:r>
            <a:r>
              <a:rPr lang="en-US" sz="1500" dirty="0"/>
              <a:t>://www.kennedysdisease.org/about-kennedys-disease/what-is-kennedys-disease.</a:t>
            </a:r>
          </a:p>
          <a:p>
            <a:pPr marL="349250" indent="-282575"/>
            <a:r>
              <a:rPr lang="en-US" sz="1500" dirty="0"/>
              <a:t>Martin, R.E., (2009). Neuroplasticity and swallowing. </a:t>
            </a:r>
            <a:r>
              <a:rPr lang="en-US" sz="1500" i="1" dirty="0"/>
              <a:t>Dysphagia, 24, </a:t>
            </a:r>
            <a:r>
              <a:rPr lang="en-US" sz="1500" dirty="0"/>
              <a:t>218-229.</a:t>
            </a:r>
          </a:p>
          <a:p>
            <a:pPr marL="349250" indent="-282575"/>
            <a:r>
              <a:rPr lang="en-US" sz="1500" dirty="0"/>
              <a:t>Miller, N., Noble, E., Jones, D., &amp; Burn, D. (2006). Hard to swallow: Dysphagia in Parkinson’s </a:t>
            </a:r>
            <a:r>
              <a:rPr lang="en-US" sz="1500" dirty="0" smtClean="0"/>
              <a:t>	disease</a:t>
            </a:r>
            <a:r>
              <a:rPr lang="en-US" sz="1500" dirty="0"/>
              <a:t>. </a:t>
            </a:r>
            <a:r>
              <a:rPr lang="en-US" sz="1500" i="1" dirty="0"/>
              <a:t> Age and Ageing, 35, </a:t>
            </a:r>
            <a:r>
              <a:rPr lang="en-US" sz="1500" dirty="0"/>
              <a:t>614-618.</a:t>
            </a:r>
          </a:p>
          <a:p>
            <a:pPr marL="349250" indent="-282575"/>
            <a:r>
              <a:rPr lang="en-US" sz="1500" dirty="0"/>
              <a:t>Nilsson, H., Ekberg, O., Olsson, R., &amp; </a:t>
            </a:r>
            <a:r>
              <a:rPr lang="en-US" sz="1500" dirty="0" err="1"/>
              <a:t>Hindfelt</a:t>
            </a:r>
            <a:r>
              <a:rPr lang="en-US" sz="1500" dirty="0"/>
              <a:t>, B. (1998). Dysphagia in stroke: A prospective </a:t>
            </a:r>
            <a:r>
              <a:rPr lang="en-US" sz="1500" dirty="0" smtClean="0"/>
              <a:t>	study </a:t>
            </a:r>
            <a:r>
              <a:rPr lang="en-US" sz="1500" dirty="0"/>
              <a:t>of quantitative aspects of swallowing in dysphagic patients. </a:t>
            </a:r>
            <a:r>
              <a:rPr lang="en-US" sz="1500" i="1" dirty="0"/>
              <a:t>Dysphagia, 13, </a:t>
            </a:r>
            <a:r>
              <a:rPr lang="en-US" sz="1500" dirty="0"/>
              <a:t>32-38.</a:t>
            </a:r>
          </a:p>
          <a:p>
            <a:pPr marL="349250" indent="-282575"/>
            <a:r>
              <a:rPr lang="en-US" sz="1500" dirty="0"/>
              <a:t>Perry, L. &amp; McLaren, S. (2003). Coping and adaptation at six months after stroke: Experiences </a:t>
            </a:r>
            <a:r>
              <a:rPr lang="en-US" sz="1500" dirty="0" smtClean="0"/>
              <a:t>	with </a:t>
            </a:r>
            <a:r>
              <a:rPr lang="en-US" sz="1500" dirty="0"/>
              <a:t>eating disabilities. </a:t>
            </a:r>
            <a:r>
              <a:rPr lang="en-US" sz="1500" i="1" dirty="0"/>
              <a:t>International Journal of Nursing Studies, 40, </a:t>
            </a:r>
            <a:r>
              <a:rPr lang="en-US" sz="1500" dirty="0"/>
              <a:t>185-195.</a:t>
            </a:r>
          </a:p>
          <a:p>
            <a:pPr marL="349250" indent="-282575">
              <a:buNone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92038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Normal Swallow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638288" cy="4648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 highly integrated and complex set of behaviors</a:t>
            </a:r>
          </a:p>
          <a:p>
            <a:r>
              <a:rPr lang="en-US" dirty="0" smtClean="0"/>
              <a:t>Usually divided into three phases:</a:t>
            </a:r>
          </a:p>
          <a:p>
            <a:pPr lvl="1"/>
            <a:r>
              <a:rPr lang="en-US" dirty="0" smtClean="0"/>
              <a:t>Oral phase</a:t>
            </a:r>
          </a:p>
          <a:p>
            <a:pPr lvl="2"/>
            <a:r>
              <a:rPr lang="en-US" dirty="0" smtClean="0"/>
              <a:t>Preparation (mastication)</a:t>
            </a:r>
          </a:p>
          <a:p>
            <a:pPr lvl="2"/>
            <a:r>
              <a:rPr lang="en-US" dirty="0" smtClean="0"/>
              <a:t>Transfer of the bolus into the pharynx</a:t>
            </a:r>
          </a:p>
          <a:p>
            <a:pPr lvl="1"/>
            <a:r>
              <a:rPr lang="en-US" dirty="0" smtClean="0"/>
              <a:t>Pharyngeal phase</a:t>
            </a:r>
          </a:p>
          <a:p>
            <a:pPr lvl="2"/>
            <a:r>
              <a:rPr lang="en-US" dirty="0" smtClean="0"/>
              <a:t>Transport of the bolus past the larynx and through the upper esophageal sphincter in to the esophagus</a:t>
            </a:r>
          </a:p>
          <a:p>
            <a:pPr lvl="1"/>
            <a:r>
              <a:rPr lang="en-US" dirty="0" smtClean="0"/>
              <a:t>Esophageal phase</a:t>
            </a:r>
          </a:p>
          <a:p>
            <a:pPr lvl="2"/>
            <a:r>
              <a:rPr lang="en-US" dirty="0" smtClean="0"/>
              <a:t>Transport of the bolus through the lower esophageal sphincter into the stomach</a:t>
            </a:r>
          </a:p>
          <a:p>
            <a:r>
              <a:rPr lang="en-US" dirty="0" smtClean="0"/>
              <a:t>Constantly changing to accommodate changing demands on the system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0200" y="6324600"/>
            <a:ext cx="685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Bass, 1997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828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Neurogenic dysphagia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057400"/>
            <a:ext cx="7498080" cy="4191000"/>
          </a:xfrm>
        </p:spPr>
        <p:txBody>
          <a:bodyPr/>
          <a:lstStyle/>
          <a:p>
            <a:r>
              <a:rPr lang="en-US" dirty="0" smtClean="0"/>
              <a:t>Defined as swallowing impairment resulting from neurologic disease</a:t>
            </a:r>
          </a:p>
          <a:p>
            <a:r>
              <a:rPr lang="en-US" dirty="0" smtClean="0"/>
              <a:t>It is much more common for neurologic disease to impair the oral and pharyngeal phases of swallowing than the esophageal phase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6324600"/>
            <a:ext cx="685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Buchholz, 1994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3217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Adjustments to the swallowing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524000"/>
            <a:ext cx="7498080" cy="4724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Adaptation</a:t>
            </a:r>
          </a:p>
          <a:p>
            <a:pPr lvl="1"/>
            <a:r>
              <a:rPr lang="en-US" dirty="0" smtClean="0"/>
              <a:t>The ability to adjust the normal swallow to constantly changing variables, such as:</a:t>
            </a:r>
          </a:p>
          <a:p>
            <a:pPr lvl="2"/>
            <a:r>
              <a:rPr lang="en-US" dirty="0" smtClean="0"/>
              <a:t>Consistency, viscosity, volume, temperature of the bolus</a:t>
            </a:r>
          </a:p>
          <a:p>
            <a:pPr lvl="2"/>
            <a:r>
              <a:rPr lang="en-US" dirty="0" smtClean="0"/>
              <a:t>Changing head and neck postures</a:t>
            </a:r>
          </a:p>
          <a:p>
            <a:r>
              <a:rPr lang="en-US" dirty="0"/>
              <a:t>Compensation</a:t>
            </a:r>
          </a:p>
          <a:p>
            <a:pPr lvl="1"/>
            <a:r>
              <a:rPr lang="en-US" dirty="0"/>
              <a:t>Adjustment or alteration to an impaired </a:t>
            </a:r>
            <a:r>
              <a:rPr lang="en-US" dirty="0" smtClean="0"/>
              <a:t>swallow</a:t>
            </a:r>
          </a:p>
          <a:p>
            <a:pPr lvl="1"/>
            <a:r>
              <a:rPr lang="en-US" dirty="0" smtClean="0"/>
              <a:t>There are two types of compensation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6324600"/>
            <a:ext cx="685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Buchholz, </a:t>
            </a:r>
            <a:r>
              <a:rPr lang="en-US" sz="1400" dirty="0" err="1" smtClean="0"/>
              <a:t>Bosma</a:t>
            </a:r>
            <a:r>
              <a:rPr lang="en-US" sz="1400" dirty="0" smtClean="0"/>
              <a:t>, &amp; Donner, 1985; Bass, 1990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603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compensation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371600" y="1371600"/>
            <a:ext cx="7562088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Voluntary </a:t>
            </a:r>
            <a:r>
              <a:rPr lang="en-US" dirty="0"/>
              <a:t>compensation</a:t>
            </a:r>
          </a:p>
          <a:p>
            <a:pPr lvl="1"/>
            <a:r>
              <a:rPr lang="en-US" dirty="0"/>
              <a:t>Conscious choices made by patients to make swallowing easier, may </a:t>
            </a:r>
            <a:r>
              <a:rPr lang="en-US" dirty="0" smtClean="0"/>
              <a:t>include: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mooth textures</a:t>
            </a:r>
          </a:p>
          <a:p>
            <a:pPr lvl="2"/>
            <a:r>
              <a:rPr lang="en-US" dirty="0" smtClean="0"/>
              <a:t>Smaller bites/bolus size</a:t>
            </a:r>
          </a:p>
          <a:p>
            <a:pPr lvl="2"/>
            <a:r>
              <a:rPr lang="en-US" dirty="0" smtClean="0"/>
              <a:t>Chewing food more thoroughly</a:t>
            </a:r>
          </a:p>
          <a:p>
            <a:pPr lvl="2"/>
            <a:r>
              <a:rPr lang="en-US" dirty="0" smtClean="0"/>
              <a:t>Swallowing strategies such as</a:t>
            </a:r>
          </a:p>
          <a:p>
            <a:pPr lvl="3"/>
            <a:r>
              <a:rPr lang="en-US" dirty="0" smtClean="0"/>
              <a:t>Head turn/tilt</a:t>
            </a:r>
          </a:p>
          <a:p>
            <a:pPr lvl="3"/>
            <a:r>
              <a:rPr lang="en-US" dirty="0" smtClean="0"/>
              <a:t>Multiple swallows</a:t>
            </a:r>
          </a:p>
          <a:p>
            <a:pPr lvl="3"/>
            <a:r>
              <a:rPr lang="en-US" dirty="0" smtClean="0"/>
              <a:t>Neck pressure</a:t>
            </a:r>
          </a:p>
          <a:p>
            <a:r>
              <a:rPr lang="en-US" dirty="0" smtClean="0"/>
              <a:t>Involuntary compensation</a:t>
            </a:r>
          </a:p>
          <a:p>
            <a:pPr lvl="1"/>
            <a:r>
              <a:rPr lang="en-US" dirty="0" smtClean="0"/>
              <a:t>Adjustments to the swallowing process made without conscious choice</a:t>
            </a:r>
          </a:p>
          <a:p>
            <a:pPr lvl="1"/>
            <a:r>
              <a:rPr lang="en-US" dirty="0" smtClean="0"/>
              <a:t>Often cannot be readily observed by the patient, clinician, or caregivers without radiologic evaluation</a:t>
            </a:r>
          </a:p>
          <a:p>
            <a:pPr lvl="4"/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6324600"/>
            <a:ext cx="685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Buchholz, 1987b; Buchholz et al., 1985; Bass, 1990; Bass, 1997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5609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Patterns of Involuntary Compensation: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Deficiency of the tongue (e.g. atrophy, weakness) may be compensated by downward displacement of the palate and, conversely, palatal deficiency may be compensated by upward displacement of the tongue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6324600"/>
            <a:ext cx="685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Buchholz</a:t>
            </a:r>
            <a:r>
              <a:rPr lang="en-US" sz="1400" dirty="0"/>
              <a:t> </a:t>
            </a:r>
            <a:r>
              <a:rPr lang="en-US" sz="1400" dirty="0" smtClean="0"/>
              <a:t>et al., </a:t>
            </a:r>
            <a:r>
              <a:rPr lang="en-US" sz="1400" dirty="0" smtClean="0"/>
              <a:t>1985, p. 236</a:t>
            </a:r>
            <a:endParaRPr lang="en-US" sz="1400" dirty="0"/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29493" t="10760" r="35246" b="70618"/>
          <a:stretch/>
        </p:blipFill>
        <p:spPr bwMode="auto">
          <a:xfrm>
            <a:off x="1905000" y="3886200"/>
            <a:ext cx="2971800" cy="2286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2"/>
          <a:srcRect l="27653" t="29382" r="37809" b="51754"/>
          <a:stretch/>
        </p:blipFill>
        <p:spPr bwMode="auto">
          <a:xfrm>
            <a:off x="5029200" y="3733800"/>
            <a:ext cx="3029857" cy="2362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1103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Patterns of Involuntary Compensation (cont.):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Deficiency of the pharyngeal palate may be compensated by greater convergence of the pharyngeal constrictor muscles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6324600"/>
            <a:ext cx="685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Buchholz</a:t>
            </a:r>
            <a:r>
              <a:rPr lang="en-US" sz="1400" dirty="0"/>
              <a:t> </a:t>
            </a:r>
            <a:r>
              <a:rPr lang="en-US" sz="1400" dirty="0" smtClean="0"/>
              <a:t>et al., </a:t>
            </a:r>
            <a:r>
              <a:rPr lang="en-US" sz="1400" dirty="0" smtClean="0"/>
              <a:t>1985, p. 236</a:t>
            </a:r>
            <a:endParaRPr lang="en-US" sz="1400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42154" t="49576" r="36047" b="32164"/>
          <a:stretch/>
        </p:blipFill>
        <p:spPr bwMode="auto">
          <a:xfrm>
            <a:off x="4419600" y="3200400"/>
            <a:ext cx="2362200" cy="2590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2"/>
          <a:srcRect l="29010" t="54050" r="57205" b="38573"/>
          <a:stretch/>
        </p:blipFill>
        <p:spPr bwMode="auto">
          <a:xfrm>
            <a:off x="2982232" y="3730398"/>
            <a:ext cx="1276350" cy="10702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8200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Patterns of Involuntary Compensation (cont.):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Deficiency of the constrictor muscles may be compensated by exaggerated upward and </a:t>
            </a:r>
            <a:r>
              <a:rPr lang="en-US" sz="2400" dirty="0" err="1" smtClean="0"/>
              <a:t>posteriorward</a:t>
            </a:r>
            <a:r>
              <a:rPr lang="en-US" sz="2400" dirty="0" smtClean="0"/>
              <a:t> displacement of the tongue and larynx.  Deficiency of the tongue in bolus compression may be compensated by anterior displacement of the constrictor wall</a:t>
            </a:r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6324600"/>
            <a:ext cx="685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Buchholz</a:t>
            </a:r>
            <a:r>
              <a:rPr lang="en-US" sz="1400" dirty="0"/>
              <a:t> </a:t>
            </a:r>
            <a:r>
              <a:rPr lang="en-US" sz="1400" dirty="0" smtClean="0"/>
              <a:t>et al., </a:t>
            </a:r>
            <a:r>
              <a:rPr lang="en-US" sz="1400" dirty="0" smtClean="0"/>
              <a:t>1985, p. 237</a:t>
            </a:r>
            <a:endParaRPr lang="en-US" sz="1400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41834" t="11245" r="36368" b="70012"/>
          <a:stretch/>
        </p:blipFill>
        <p:spPr bwMode="auto">
          <a:xfrm>
            <a:off x="2819400" y="3886200"/>
            <a:ext cx="1828800" cy="2209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2"/>
          <a:srcRect l="28371" t="15839" r="56723" b="78114"/>
          <a:stretch/>
        </p:blipFill>
        <p:spPr bwMode="auto">
          <a:xfrm>
            <a:off x="1600201" y="4324236"/>
            <a:ext cx="1143000" cy="6668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2"/>
          <a:srcRect l="28370" t="30349" r="37330" b="50544"/>
          <a:stretch/>
        </p:blipFill>
        <p:spPr bwMode="auto">
          <a:xfrm>
            <a:off x="4876800" y="3860800"/>
            <a:ext cx="2738211" cy="2311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1887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Patterns of Involuntary Compensation (cont.):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Deficiency of epiglottic tilting or glottic closure may be compensated by increased upward and </a:t>
            </a:r>
            <a:r>
              <a:rPr lang="en-US" dirty="0" err="1" smtClean="0"/>
              <a:t>anteriorward</a:t>
            </a:r>
            <a:r>
              <a:rPr lang="en-US" dirty="0" smtClean="0"/>
              <a:t> displacement of the larynx.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6324600"/>
            <a:ext cx="685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Buchholz</a:t>
            </a:r>
            <a:r>
              <a:rPr lang="en-US" sz="1400" dirty="0"/>
              <a:t> </a:t>
            </a:r>
            <a:r>
              <a:rPr lang="en-US" sz="1400" dirty="0" smtClean="0"/>
              <a:t>et al., </a:t>
            </a:r>
            <a:r>
              <a:rPr lang="en-US" sz="1400" dirty="0" smtClean="0"/>
              <a:t>1985, p. 237</a:t>
            </a:r>
            <a:endParaRPr lang="en-US" sz="1400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41994" t="50665" r="33162" b="30228"/>
          <a:stretch/>
        </p:blipFill>
        <p:spPr bwMode="auto">
          <a:xfrm>
            <a:off x="4724400" y="3505200"/>
            <a:ext cx="2438400" cy="2590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2"/>
          <a:srcRect l="29012" t="54051" r="57845" b="36637"/>
          <a:stretch/>
        </p:blipFill>
        <p:spPr bwMode="auto">
          <a:xfrm>
            <a:off x="3276600" y="3886200"/>
            <a:ext cx="1199696" cy="11708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6839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411</TotalTime>
  <Words>921</Words>
  <Application>Microsoft Office PowerPoint</Application>
  <PresentationFormat>On-screen Show (4:3)</PresentationFormat>
  <Paragraphs>104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Solstice</vt:lpstr>
      <vt:lpstr>Compensation and Decompensation of Swallowing Function in Adults with Neurogenic Dysphagia</vt:lpstr>
      <vt:lpstr>The Normal Swallow</vt:lpstr>
      <vt:lpstr>Neurogenic dysphagia</vt:lpstr>
      <vt:lpstr>Adjustments to the swallowing process</vt:lpstr>
      <vt:lpstr>Types of compensation</vt:lpstr>
      <vt:lpstr>Patterns of Involuntary Compensation:</vt:lpstr>
      <vt:lpstr>Patterns of Involuntary Compensation (cont.):</vt:lpstr>
      <vt:lpstr>Patterns of Involuntary Compensation (cont.):</vt:lpstr>
      <vt:lpstr>Patterns of Involuntary Compensation (cont.):</vt:lpstr>
      <vt:lpstr>Patterns of Involuntary Compensation (cont.):</vt:lpstr>
      <vt:lpstr>Neuroplastic Compensation</vt:lpstr>
      <vt:lpstr>Decompensation</vt:lpstr>
      <vt:lpstr>Possible Causes of Decompensation</vt:lpstr>
      <vt:lpstr>Possible Causes of Decompensation (cont.):</vt:lpstr>
      <vt:lpstr>Conclusion</vt:lpstr>
      <vt:lpstr>References:</vt:lpstr>
      <vt:lpstr>References (cont.):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Compensation and Decompensation of Swallowing Function in Adults with Neurogenic Dysphagia</dc:title>
  <dc:creator>Margaret Mills</dc:creator>
  <cp:lastModifiedBy>Margaret Mills</cp:lastModifiedBy>
  <cp:revision>15</cp:revision>
  <dcterms:created xsi:type="dcterms:W3CDTF">2012-02-05T18:40:01Z</dcterms:created>
  <dcterms:modified xsi:type="dcterms:W3CDTF">2012-02-15T22:23:05Z</dcterms:modified>
</cp:coreProperties>
</file>